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0"/>
  </p:notesMasterIdLst>
  <p:sldIdLst>
    <p:sldId id="256" r:id="rId2"/>
    <p:sldId id="262" r:id="rId3"/>
    <p:sldId id="312" r:id="rId4"/>
    <p:sldId id="313" r:id="rId5"/>
    <p:sldId id="316" r:id="rId6"/>
    <p:sldId id="317" r:id="rId7"/>
    <p:sldId id="268" r:id="rId8"/>
    <p:sldId id="270" r:id="rId9"/>
    <p:sldId id="271" r:id="rId10"/>
    <p:sldId id="274" r:id="rId11"/>
    <p:sldId id="323" r:id="rId12"/>
    <p:sldId id="324" r:id="rId13"/>
    <p:sldId id="279" r:id="rId14"/>
    <p:sldId id="280" r:id="rId15"/>
    <p:sldId id="343" r:id="rId16"/>
    <p:sldId id="344" r:id="rId17"/>
    <p:sldId id="345" r:id="rId18"/>
    <p:sldId id="346" r:id="rId19"/>
    <p:sldId id="347" r:id="rId20"/>
    <p:sldId id="348" r:id="rId21"/>
    <p:sldId id="349" r:id="rId22"/>
    <p:sldId id="350" r:id="rId23"/>
    <p:sldId id="351" r:id="rId24"/>
    <p:sldId id="352" r:id="rId25"/>
    <p:sldId id="353" r:id="rId26"/>
    <p:sldId id="354" r:id="rId27"/>
    <p:sldId id="355" r:id="rId28"/>
    <p:sldId id="356" r:id="rId29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  <a:srgbClr val="66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119" autoAdjust="0"/>
    <p:restoredTop sz="94660"/>
  </p:normalViewPr>
  <p:slideViewPr>
    <p:cSldViewPr snapToGrid="0">
      <p:cViewPr>
        <p:scale>
          <a:sx n="50" d="100"/>
          <a:sy n="50" d="100"/>
        </p:scale>
        <p:origin x="-1068" y="-822"/>
      </p:cViewPr>
      <p:guideLst>
        <p:guide orient="horz" pos="3072"/>
        <p:guide pos="409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971159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270000" y="50419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13"/>
          </p:nvPr>
        </p:nvSpPr>
        <p:spPr>
          <a:xfrm>
            <a:off x="1270000" y="6362700"/>
            <a:ext cx="10464800" cy="461366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400" i="1"/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quarter" idx="14"/>
          </p:nvPr>
        </p:nvSpPr>
        <p:spPr>
          <a:xfrm>
            <a:off x="1270000" y="4267112"/>
            <a:ext cx="10464800" cy="609776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4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age"/>
          <p:cNvSpPr>
            <a:spLocks noGrp="1"/>
          </p:cNvSpPr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>
            <a:spLocks noGrp="1"/>
          </p:cNvSpPr>
          <p:nvPr>
            <p:ph type="pic" idx="13"/>
          </p:nvPr>
        </p:nvSpPr>
        <p:spPr>
          <a:xfrm>
            <a:off x="1625600" y="673100"/>
            <a:ext cx="9753600" cy="5905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270000" y="81534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"/>
          <p:cNvSpPr>
            <a:spLocks noGrp="1"/>
          </p:cNvSpPr>
          <p:nvPr>
            <p:ph type="pic" sz="half" idx="13"/>
          </p:nvPr>
        </p:nvSpPr>
        <p:spPr>
          <a:xfrm>
            <a:off x="6718300" y="635000"/>
            <a:ext cx="5334000" cy="8216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952500" y="4724400"/>
            <a:ext cx="5334000" cy="41148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"/>
          <p:cNvSpPr>
            <a:spLocks noGrp="1"/>
          </p:cNvSpPr>
          <p:nvPr>
            <p:ph type="pic" sz="half" idx="13"/>
          </p:nvPr>
        </p:nvSpPr>
        <p:spPr>
          <a:xfrm>
            <a:off x="6718300" y="2590800"/>
            <a:ext cx="5334000" cy="6286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952500" y="25908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28884" y="9296400"/>
            <a:ext cx="340259" cy="342900"/>
          </a:xfrm>
          <a:prstGeom prst="rect">
            <a:avLst/>
          </a:prstGeom>
        </p:spPr>
        <p:txBody>
          <a:bodyPr/>
          <a:lstStyle>
            <a:lvl1pPr>
              <a:defRPr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"/>
          <p:cNvSpPr>
            <a:spLocks noGrp="1"/>
          </p:cNvSpPr>
          <p:nvPr>
            <p:ph type="pic" sz="quarter" idx="13"/>
          </p:nvPr>
        </p:nvSpPr>
        <p:spPr>
          <a:xfrm>
            <a:off x="6718300" y="5092700"/>
            <a:ext cx="5334000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Image"/>
          <p:cNvSpPr>
            <a:spLocks noGrp="1"/>
          </p:cNvSpPr>
          <p:nvPr>
            <p:ph type="pic" sz="quarter" idx="14"/>
          </p:nvPr>
        </p:nvSpPr>
        <p:spPr>
          <a:xfrm>
            <a:off x="6718300" y="889000"/>
            <a:ext cx="5334000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Image"/>
          <p:cNvSpPr>
            <a:spLocks noGrp="1"/>
          </p:cNvSpPr>
          <p:nvPr>
            <p:ph type="pic" sz="half" idx="15"/>
          </p:nvPr>
        </p:nvSpPr>
        <p:spPr>
          <a:xfrm>
            <a:off x="952500" y="889000"/>
            <a:ext cx="5334000" cy="7975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28884" y="9296400"/>
            <a:ext cx="340259" cy="324306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600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228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1143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1600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Act3-1.pptx#-1,17,PowerPoint Presentation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Rectangle"/>
          <p:cNvSpPr/>
          <p:nvPr/>
        </p:nvSpPr>
        <p:spPr>
          <a:xfrm>
            <a:off x="-9412" y="7843292"/>
            <a:ext cx="13023624" cy="1929012"/>
          </a:xfrm>
          <a:prstGeom prst="rect">
            <a:avLst/>
          </a:prstGeom>
          <a:solidFill>
            <a:schemeClr val="accent1">
              <a:hueOff val="114395"/>
              <a:lumOff val="-249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0" name="Rectangle"/>
          <p:cNvSpPr/>
          <p:nvPr/>
        </p:nvSpPr>
        <p:spPr>
          <a:xfrm>
            <a:off x="12350844" y="4563839"/>
            <a:ext cx="653956" cy="1289117"/>
          </a:xfrm>
          <a:prstGeom prst="rect">
            <a:avLst/>
          </a:prstGeom>
          <a:solidFill>
            <a:schemeClr val="accent5">
              <a:lumOff val="-29866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1" name="Rectangle"/>
          <p:cNvSpPr/>
          <p:nvPr/>
        </p:nvSpPr>
        <p:spPr>
          <a:xfrm>
            <a:off x="-18957" y="4563839"/>
            <a:ext cx="653957" cy="1289117"/>
          </a:xfrm>
          <a:prstGeom prst="rect">
            <a:avLst/>
          </a:prstGeom>
          <a:solidFill>
            <a:schemeClr val="accent5">
              <a:lumOff val="-29866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pic>
        <p:nvPicPr>
          <p:cNvPr id="122" name="Logo-IPST.png" descr="Logo-IPST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83358" y="116351"/>
            <a:ext cx="1258550" cy="1414760"/>
          </a:xfrm>
          <a:prstGeom prst="rect">
            <a:avLst/>
          </a:prstGeom>
          <a:ln w="12700">
            <a:miter lim="400000"/>
          </a:ln>
        </p:spPr>
      </p:pic>
      <p:sp>
        <p:nvSpPr>
          <p:cNvPr id="123" name="Rectangle"/>
          <p:cNvSpPr/>
          <p:nvPr/>
        </p:nvSpPr>
        <p:spPr>
          <a:xfrm>
            <a:off x="2277533" y="2209799"/>
            <a:ext cx="8334320" cy="4480456"/>
          </a:xfrm>
          <a:prstGeom prst="rect">
            <a:avLst/>
          </a:prstGeom>
          <a:ln w="165100">
            <a:solidFill>
              <a:schemeClr val="accent1">
                <a:hueOff val="114395"/>
                <a:lumOff val="-24975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4" name="กิจกรรมที่ 1…"/>
          <p:cNvSpPr txBox="1"/>
          <p:nvPr/>
        </p:nvSpPr>
        <p:spPr>
          <a:xfrm>
            <a:off x="2430379" y="2404341"/>
            <a:ext cx="8013032" cy="4091376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>
              <a:lnSpc>
                <a:spcPct val="120000"/>
              </a:lnSpc>
              <a:defRPr sz="9000">
                <a:solidFill>
                  <a:srgbClr val="212121"/>
                </a:solidFill>
                <a:latin typeface="TH Niramit AS"/>
                <a:ea typeface="TH Niramit AS"/>
                <a:cs typeface="TH Niramit AS"/>
                <a:sym typeface="TH Niramit AS"/>
              </a:defRPr>
            </a:pPr>
            <a:r>
              <a:rPr lang="th-TH" sz="7200" dirty="0" smtClean="0"/>
              <a:t>ตัวอย่าง</a:t>
            </a:r>
          </a:p>
          <a:p>
            <a:pPr>
              <a:lnSpc>
                <a:spcPct val="120000"/>
              </a:lnSpc>
              <a:defRPr sz="9000">
                <a:solidFill>
                  <a:srgbClr val="212121"/>
                </a:solidFill>
                <a:latin typeface="TH Niramit AS"/>
                <a:ea typeface="TH Niramit AS"/>
                <a:cs typeface="TH Niramit AS"/>
                <a:sym typeface="TH Niramit AS"/>
              </a:defRPr>
            </a:pPr>
            <a:r>
              <a:rPr lang="th-TH" sz="7200" dirty="0" smtClean="0"/>
              <a:t>แนวคิดเชิงคำนวณ</a:t>
            </a:r>
          </a:p>
          <a:p>
            <a:pPr>
              <a:lnSpc>
                <a:spcPct val="120000"/>
              </a:lnSpc>
              <a:defRPr sz="9000">
                <a:solidFill>
                  <a:srgbClr val="212121"/>
                </a:solidFill>
                <a:latin typeface="TH Niramit AS"/>
                <a:ea typeface="TH Niramit AS"/>
                <a:cs typeface="TH Niramit AS"/>
                <a:sym typeface="TH Niramit AS"/>
              </a:defRPr>
            </a:pPr>
            <a:r>
              <a:rPr lang="en-US" sz="7200" dirty="0" smtClean="0"/>
              <a:t>Computational thinking</a:t>
            </a:r>
            <a:endParaRPr sz="7200" dirty="0"/>
          </a:p>
        </p:txBody>
      </p:sp>
      <p:sp>
        <p:nvSpPr>
          <p:cNvPr id="125" name="สถาบันส่งเสริมการสอนวิทยาศาสตร์และเทคโนโลยี"/>
          <p:cNvSpPr txBox="1"/>
          <p:nvPr/>
        </p:nvSpPr>
        <p:spPr>
          <a:xfrm>
            <a:off x="943041" y="8430163"/>
            <a:ext cx="11118718" cy="7552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lnSpc>
                <a:spcPct val="120000"/>
              </a:lnSpc>
              <a:defRPr sz="5100">
                <a:solidFill>
                  <a:srgbClr val="EBEBEB"/>
                </a:solidFill>
                <a:latin typeface="TH Niramit AS"/>
                <a:ea typeface="TH Niramit AS"/>
                <a:cs typeface="TH Niramit AS"/>
                <a:sym typeface="TH Niramit AS"/>
              </a:defRPr>
            </a:lvl1pPr>
          </a:lstStyle>
          <a:p>
            <a:r>
              <a:t>สถาบันส่งเสริมการสอนวิทยาศาสตร์และเทคโนโลยี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7" name="Group"/>
          <p:cNvGrpSpPr/>
          <p:nvPr/>
        </p:nvGrpSpPr>
        <p:grpSpPr>
          <a:xfrm>
            <a:off x="1473363" y="-57447"/>
            <a:ext cx="11552737" cy="1270001"/>
            <a:chOff x="0" y="0"/>
            <a:chExt cx="11552735" cy="1270000"/>
          </a:xfrm>
        </p:grpSpPr>
        <p:sp>
          <p:nvSpPr>
            <p:cNvPr id="135" name="Shape"/>
            <p:cNvSpPr/>
            <p:nvPr/>
          </p:nvSpPr>
          <p:spPr>
            <a:xfrm flipH="1">
              <a:off x="605203" y="0"/>
              <a:ext cx="10947533" cy="127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0306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hueOff val="114395"/>
                <a:lumOff val="-24975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  <p:sp>
          <p:nvSpPr>
            <p:cNvPr id="136" name="Shape"/>
            <p:cNvSpPr/>
            <p:nvPr/>
          </p:nvSpPr>
          <p:spPr>
            <a:xfrm flipH="1">
              <a:off x="0" y="0"/>
              <a:ext cx="1106017" cy="1270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668" y="533"/>
                  </a:moveTo>
                  <a:lnTo>
                    <a:pt x="21600" y="0"/>
                  </a:lnTo>
                  <a:lnTo>
                    <a:pt x="8883" y="21600"/>
                  </a:lnTo>
                  <a:lnTo>
                    <a:pt x="0" y="21600"/>
                  </a:lnTo>
                  <a:lnTo>
                    <a:pt x="12668" y="533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</p:grpSp>
      <p:pic>
        <p:nvPicPr>
          <p:cNvPr id="138" name="Logo-IPST.png" descr="Logo-IPST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8830" y="84617"/>
            <a:ext cx="1106017" cy="1243296"/>
          </a:xfrm>
          <a:prstGeom prst="rect">
            <a:avLst/>
          </a:prstGeom>
          <a:ln w="12700">
            <a:miter lim="400000"/>
          </a:ln>
        </p:spPr>
      </p:pic>
      <p:sp>
        <p:nvSpPr>
          <p:cNvPr id="139" name="หัวข้อ"/>
          <p:cNvSpPr txBox="1"/>
          <p:nvPr/>
        </p:nvSpPr>
        <p:spPr>
          <a:xfrm>
            <a:off x="2871729" y="-71093"/>
            <a:ext cx="9335398" cy="13213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algn="l">
              <a:lnSpc>
                <a:spcPct val="120000"/>
              </a:lnSpc>
              <a:defRPr sz="7900">
                <a:solidFill>
                  <a:srgbClr val="FFFFFF"/>
                </a:solidFill>
                <a:latin typeface="TH Niramit AS"/>
                <a:ea typeface="TH Niramit AS"/>
                <a:cs typeface="TH Niramit AS"/>
                <a:sym typeface="TH Niramit AS"/>
              </a:defRPr>
            </a:lvl1pPr>
          </a:lstStyle>
          <a:p>
            <a:r>
              <a:rPr lang="th-TH" sz="66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การคิดเชิงนามธรรม</a:t>
            </a:r>
            <a:endParaRPr lang="th-TH" sz="66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grpSp>
        <p:nvGrpSpPr>
          <p:cNvPr id="144" name="Group"/>
          <p:cNvGrpSpPr/>
          <p:nvPr/>
        </p:nvGrpSpPr>
        <p:grpSpPr>
          <a:xfrm>
            <a:off x="-167607" y="9417007"/>
            <a:ext cx="13187614" cy="588751"/>
            <a:chOff x="0" y="0"/>
            <a:chExt cx="13187613" cy="588749"/>
          </a:xfrm>
        </p:grpSpPr>
        <p:sp>
          <p:nvSpPr>
            <p:cNvPr id="140" name="Shape"/>
            <p:cNvSpPr/>
            <p:nvPr/>
          </p:nvSpPr>
          <p:spPr>
            <a:xfrm>
              <a:off x="0" y="0"/>
              <a:ext cx="11949361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0306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hueOff val="114395"/>
                <a:lumOff val="-24975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  <p:sp>
          <p:nvSpPr>
            <p:cNvPr id="141" name="Shape"/>
            <p:cNvSpPr/>
            <p:nvPr/>
          </p:nvSpPr>
          <p:spPr>
            <a:xfrm rot="10800000">
              <a:off x="11449243" y="0"/>
              <a:ext cx="925490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  <p:sp>
          <p:nvSpPr>
            <p:cNvPr id="142" name="Shape"/>
            <p:cNvSpPr/>
            <p:nvPr/>
          </p:nvSpPr>
          <p:spPr>
            <a:xfrm rot="10800000">
              <a:off x="11862849" y="0"/>
              <a:ext cx="925490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  <p:sp>
          <p:nvSpPr>
            <p:cNvPr id="143" name="Shape"/>
            <p:cNvSpPr/>
            <p:nvPr/>
          </p:nvSpPr>
          <p:spPr>
            <a:xfrm rot="10800000">
              <a:off x="12262125" y="0"/>
              <a:ext cx="925489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1356165" y="1687359"/>
            <a:ext cx="10251307" cy="93358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54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จากปัญหาการวาดรูปบ้านหลังแรก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110854" y="6365803"/>
            <a:ext cx="11699065" cy="21339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th-TH" sz="4400" dirty="0" smtClean="0">
                <a:solidFill>
                  <a:srgbClr val="0033CC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อธิบายปัญหาแบบซ่อนรายละเอียดได้ดังนี้</a:t>
            </a:r>
          </a:p>
          <a:p>
            <a:pPr algn="l"/>
            <a:r>
              <a:rPr lang="th-TH" sz="4400" dirty="0" smtClean="0">
                <a:solidFill>
                  <a:srgbClr val="0033CC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บ้านหลังแรกมีขนาด 100 </a:t>
            </a:r>
            <a:r>
              <a:rPr lang="th-TH" sz="4400" dirty="0">
                <a:solidFill>
                  <a:srgbClr val="0033CC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หน่วย </a:t>
            </a:r>
            <a:r>
              <a:rPr lang="th-TH" sz="4400" dirty="0" smtClean="0">
                <a:solidFill>
                  <a:srgbClr val="0033CC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ตัวบ้านสีเหลือง และหลังคาสีม่วง ตั้งอยู่ที่ตำแหน่ง </a:t>
            </a:r>
            <a:r>
              <a:rPr lang="en-US" sz="4400" dirty="0" smtClean="0">
                <a:solidFill>
                  <a:srgbClr val="0033CC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(0,</a:t>
            </a:r>
            <a:r>
              <a:rPr lang="th-TH" sz="4400" dirty="0" smtClean="0">
                <a:solidFill>
                  <a:srgbClr val="0033CC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r>
              <a:rPr lang="en-US" sz="4400" dirty="0" smtClean="0">
                <a:solidFill>
                  <a:srgbClr val="0033CC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0)</a:t>
            </a:r>
            <a:endParaRPr lang="th-TH" sz="4400" dirty="0">
              <a:solidFill>
                <a:srgbClr val="0033CC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374846" y="2850136"/>
            <a:ext cx="9534892" cy="348813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4400" dirty="0" smtClean="0">
                <a:solidFill>
                  <a:srgbClr val="7030A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อธิบายปัญหาโดยใช้รายละเอียดได้ดังนี้</a:t>
            </a:r>
            <a:endParaRPr lang="en-US" sz="4400" dirty="0" smtClean="0">
              <a:solidFill>
                <a:srgbClr val="7030A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4400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บ้านหลังแรกวาดตัวบ้านเป็นรูปสี่เหลี่ยมจัตุรัสสีเหลืองขนาดด้านละ 100 หน่วย ตั้งอยู่ตำแหน่งมุมล่างซ้า</a:t>
            </a:r>
            <a:r>
              <a:rPr lang="th-TH" sz="44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ย</a:t>
            </a:r>
            <a:r>
              <a:rPr lang="th-TH" sz="4400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อยู่ที่พิกัด </a:t>
            </a:r>
            <a:r>
              <a:rPr lang="en-US" sz="4400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(0,</a:t>
            </a:r>
            <a:r>
              <a:rPr lang="th-TH" sz="4400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r>
              <a:rPr lang="en-US" sz="4400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0)</a:t>
            </a:r>
            <a:r>
              <a:rPr lang="th-TH" sz="4400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และด้านบนสี่เหลี่ยมวาดหลังคาเป็นรูปสามเหลี่ยมด้านเท่าสีม่วงขนาดด้านละ 100 หน่วย</a:t>
            </a:r>
          </a:p>
        </p:txBody>
      </p:sp>
      <p:sp>
        <p:nvSpPr>
          <p:cNvPr id="24" name="Rounded Rectangle 23"/>
          <p:cNvSpPr/>
          <p:nvPr/>
        </p:nvSpPr>
        <p:spPr>
          <a:xfrm>
            <a:off x="4148294" y="3632637"/>
            <a:ext cx="1259278" cy="658336"/>
          </a:xfrm>
          <a:prstGeom prst="roundRect">
            <a:avLst/>
          </a:prstGeom>
          <a:solidFill>
            <a:schemeClr val="accent1">
              <a:alpha val="26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320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TH Niramit AS" panose="02000506000000020004" pitchFamily="2" charset="-34"/>
              <a:ea typeface="+mn-ea"/>
              <a:cs typeface="TH Niramit AS" panose="02000506000000020004" pitchFamily="2" charset="-34"/>
              <a:sym typeface="Helvetica Neue Medium"/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5655262" y="5551815"/>
            <a:ext cx="974059" cy="658336"/>
          </a:xfrm>
          <a:prstGeom prst="roundRect">
            <a:avLst/>
          </a:prstGeom>
          <a:solidFill>
            <a:schemeClr val="accent1">
              <a:alpha val="26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320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TH Niramit AS" panose="02000506000000020004" pitchFamily="2" charset="-34"/>
              <a:ea typeface="+mn-ea"/>
              <a:cs typeface="TH Niramit AS" panose="02000506000000020004" pitchFamily="2" charset="-34"/>
              <a:sym typeface="Helvetica Neue Medium"/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2329947" y="4265035"/>
            <a:ext cx="927248" cy="658336"/>
          </a:xfrm>
          <a:prstGeom prst="roundRect">
            <a:avLst/>
          </a:prstGeom>
          <a:solidFill>
            <a:schemeClr val="accent1">
              <a:alpha val="26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320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TH Niramit AS" panose="02000506000000020004" pitchFamily="2" charset="-34"/>
              <a:ea typeface="+mn-ea"/>
              <a:cs typeface="TH Niramit AS" panose="02000506000000020004" pitchFamily="2" charset="-34"/>
              <a:sym typeface="Helvetica Neue Medium"/>
            </a:endParaRPr>
          </a:p>
        </p:txBody>
      </p:sp>
      <p:sp>
        <p:nvSpPr>
          <p:cNvPr id="27" name="Rounded Rectangle 26"/>
          <p:cNvSpPr/>
          <p:nvPr/>
        </p:nvSpPr>
        <p:spPr>
          <a:xfrm>
            <a:off x="6541618" y="4199437"/>
            <a:ext cx="1372672" cy="658336"/>
          </a:xfrm>
          <a:prstGeom prst="roundRect">
            <a:avLst/>
          </a:prstGeom>
          <a:solidFill>
            <a:schemeClr val="accent1">
              <a:alpha val="26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320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TH Niramit AS" panose="02000506000000020004" pitchFamily="2" charset="-34"/>
              <a:ea typeface="+mn-ea"/>
              <a:cs typeface="TH Niramit AS" panose="02000506000000020004" pitchFamily="2" charset="-34"/>
              <a:sym typeface="Helvetica Neue Medium"/>
            </a:endParaRPr>
          </a:p>
        </p:txBody>
      </p:sp>
      <p:sp>
        <p:nvSpPr>
          <p:cNvPr id="28" name="Rounded Rectangle 27"/>
          <p:cNvSpPr/>
          <p:nvPr/>
        </p:nvSpPr>
        <p:spPr>
          <a:xfrm>
            <a:off x="7539428" y="4893479"/>
            <a:ext cx="1264555" cy="658336"/>
          </a:xfrm>
          <a:prstGeom prst="roundRect">
            <a:avLst/>
          </a:prstGeom>
          <a:solidFill>
            <a:schemeClr val="accent1">
              <a:alpha val="26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320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TH Niramit AS" panose="02000506000000020004" pitchFamily="2" charset="-34"/>
              <a:ea typeface="+mn-ea"/>
              <a:cs typeface="TH Niramit AS" panose="02000506000000020004" pitchFamily="2" charset="-34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163892491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3" grpId="0"/>
      <p:bldP spid="24" grpId="0" animBg="1"/>
      <p:bldP spid="25" grpId="0" animBg="1"/>
      <p:bldP spid="26" grpId="0" animBg="1"/>
      <p:bldP spid="27" grpId="0" animBg="1"/>
      <p:bldP spid="2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7" name="Group"/>
          <p:cNvGrpSpPr/>
          <p:nvPr/>
        </p:nvGrpSpPr>
        <p:grpSpPr>
          <a:xfrm>
            <a:off x="1473363" y="-57447"/>
            <a:ext cx="11552737" cy="1270001"/>
            <a:chOff x="0" y="0"/>
            <a:chExt cx="11552735" cy="1270000"/>
          </a:xfrm>
        </p:grpSpPr>
        <p:sp>
          <p:nvSpPr>
            <p:cNvPr id="135" name="Shape"/>
            <p:cNvSpPr/>
            <p:nvPr/>
          </p:nvSpPr>
          <p:spPr>
            <a:xfrm flipH="1">
              <a:off x="605203" y="0"/>
              <a:ext cx="10947533" cy="127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0306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hueOff val="114395"/>
                <a:lumOff val="-24975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  <p:sp>
          <p:nvSpPr>
            <p:cNvPr id="136" name="Shape"/>
            <p:cNvSpPr/>
            <p:nvPr/>
          </p:nvSpPr>
          <p:spPr>
            <a:xfrm flipH="1">
              <a:off x="0" y="0"/>
              <a:ext cx="1106017" cy="1270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668" y="533"/>
                  </a:moveTo>
                  <a:lnTo>
                    <a:pt x="21600" y="0"/>
                  </a:lnTo>
                  <a:lnTo>
                    <a:pt x="8883" y="21600"/>
                  </a:lnTo>
                  <a:lnTo>
                    <a:pt x="0" y="21600"/>
                  </a:lnTo>
                  <a:lnTo>
                    <a:pt x="12668" y="533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</p:grpSp>
      <p:pic>
        <p:nvPicPr>
          <p:cNvPr id="138" name="Logo-IPST.png" descr="Logo-IPST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8830" y="84617"/>
            <a:ext cx="1106017" cy="1243296"/>
          </a:xfrm>
          <a:prstGeom prst="rect">
            <a:avLst/>
          </a:prstGeom>
          <a:ln w="12700">
            <a:miter lim="400000"/>
          </a:ln>
        </p:spPr>
      </p:pic>
      <p:sp>
        <p:nvSpPr>
          <p:cNvPr id="139" name="หัวข้อ"/>
          <p:cNvSpPr txBox="1"/>
          <p:nvPr/>
        </p:nvSpPr>
        <p:spPr>
          <a:xfrm>
            <a:off x="2871729" y="-71093"/>
            <a:ext cx="9335398" cy="13213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algn="l">
              <a:lnSpc>
                <a:spcPct val="120000"/>
              </a:lnSpc>
              <a:defRPr sz="7900">
                <a:solidFill>
                  <a:srgbClr val="FFFFFF"/>
                </a:solidFill>
                <a:latin typeface="TH Niramit AS"/>
                <a:ea typeface="TH Niramit AS"/>
                <a:cs typeface="TH Niramit AS"/>
                <a:sym typeface="TH Niramit AS"/>
              </a:defRPr>
            </a:lvl1pPr>
          </a:lstStyle>
          <a:p>
            <a:r>
              <a:rPr lang="th-TH" sz="66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การคิดเชิงนามธรรม</a:t>
            </a:r>
            <a:endParaRPr lang="th-TH" sz="66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grpSp>
        <p:nvGrpSpPr>
          <p:cNvPr id="144" name="Group"/>
          <p:cNvGrpSpPr/>
          <p:nvPr/>
        </p:nvGrpSpPr>
        <p:grpSpPr>
          <a:xfrm>
            <a:off x="-167607" y="9417007"/>
            <a:ext cx="13187614" cy="588751"/>
            <a:chOff x="0" y="0"/>
            <a:chExt cx="13187613" cy="588749"/>
          </a:xfrm>
        </p:grpSpPr>
        <p:sp>
          <p:nvSpPr>
            <p:cNvPr id="140" name="Shape"/>
            <p:cNvSpPr/>
            <p:nvPr/>
          </p:nvSpPr>
          <p:spPr>
            <a:xfrm>
              <a:off x="0" y="0"/>
              <a:ext cx="11949361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0306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hueOff val="114395"/>
                <a:lumOff val="-24975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  <p:sp>
          <p:nvSpPr>
            <p:cNvPr id="141" name="Shape"/>
            <p:cNvSpPr/>
            <p:nvPr/>
          </p:nvSpPr>
          <p:spPr>
            <a:xfrm rot="10800000">
              <a:off x="11449243" y="0"/>
              <a:ext cx="925490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  <p:sp>
          <p:nvSpPr>
            <p:cNvPr id="142" name="Shape"/>
            <p:cNvSpPr/>
            <p:nvPr/>
          </p:nvSpPr>
          <p:spPr>
            <a:xfrm rot="10800000">
              <a:off x="11862849" y="0"/>
              <a:ext cx="925490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  <p:sp>
          <p:nvSpPr>
            <p:cNvPr id="143" name="Shape"/>
            <p:cNvSpPr/>
            <p:nvPr/>
          </p:nvSpPr>
          <p:spPr>
            <a:xfrm rot="10800000">
              <a:off x="12262125" y="0"/>
              <a:ext cx="925489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1356165" y="1687359"/>
            <a:ext cx="10251307" cy="93358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54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จากปัญหาการวาดรูปบ้านหลังที่สอง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110854" y="6365803"/>
            <a:ext cx="11699065" cy="21339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th-TH" sz="4400" dirty="0" smtClean="0">
                <a:solidFill>
                  <a:srgbClr val="0033CC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อธิบายปัญหาแบบซ่อนรายละเอียดได้ดังนี้</a:t>
            </a:r>
          </a:p>
          <a:p>
            <a:pPr algn="l"/>
            <a:r>
              <a:rPr lang="th-TH" sz="4400" dirty="0" smtClean="0">
                <a:solidFill>
                  <a:srgbClr val="0033CC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บ้านหลังที่สองมีขนาด 50 </a:t>
            </a:r>
            <a:r>
              <a:rPr lang="th-TH" sz="4400" dirty="0">
                <a:solidFill>
                  <a:srgbClr val="0033CC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หน่วย </a:t>
            </a:r>
            <a:r>
              <a:rPr lang="th-TH" sz="4400" dirty="0" smtClean="0">
                <a:solidFill>
                  <a:srgbClr val="0033CC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ตัวบ้านสีแดง และหลังคาสีเทา ตั้งอยู่ที่ตำแหน่ง </a:t>
            </a:r>
            <a:r>
              <a:rPr lang="en-US" sz="4400" dirty="0" smtClean="0">
                <a:solidFill>
                  <a:srgbClr val="0033CC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(</a:t>
            </a:r>
            <a:r>
              <a:rPr lang="th-TH" sz="4400" dirty="0" smtClean="0">
                <a:solidFill>
                  <a:srgbClr val="0033CC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12</a:t>
            </a:r>
            <a:r>
              <a:rPr lang="en-US" sz="4400" dirty="0" smtClean="0">
                <a:solidFill>
                  <a:srgbClr val="0033CC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0,</a:t>
            </a:r>
            <a:r>
              <a:rPr lang="th-TH" sz="4400" dirty="0" smtClean="0">
                <a:solidFill>
                  <a:srgbClr val="0033CC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9</a:t>
            </a:r>
            <a:r>
              <a:rPr lang="en-US" sz="4400" dirty="0" smtClean="0">
                <a:solidFill>
                  <a:srgbClr val="0033CC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0)</a:t>
            </a:r>
            <a:endParaRPr lang="th-TH" sz="4400" dirty="0">
              <a:solidFill>
                <a:srgbClr val="0033CC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374846" y="2850136"/>
            <a:ext cx="9534892" cy="348813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4400" dirty="0" smtClean="0">
                <a:solidFill>
                  <a:srgbClr val="7030A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อธิบายปัญหาโดยใช้รายละเอียดได้ดังนี้</a:t>
            </a:r>
            <a:endParaRPr lang="en-US" sz="4400" dirty="0" smtClean="0">
              <a:solidFill>
                <a:srgbClr val="7030A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4400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บ้านหลังที่สองวาดตัวบ้านเป็นรูปสี่เหลี่ยมจัตุรัสสีแดงขนาดด้านละ 50 หน่วย ตั้งอยู่ตำแหน่งมุมล่างซ้า</a:t>
            </a:r>
            <a:r>
              <a:rPr lang="th-TH" sz="44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ย</a:t>
            </a:r>
            <a:r>
              <a:rPr lang="th-TH" sz="4400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อยู่ที่พิกัด </a:t>
            </a:r>
            <a:r>
              <a:rPr lang="en-US" sz="4400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(</a:t>
            </a:r>
            <a:r>
              <a:rPr lang="th-TH" sz="4400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120</a:t>
            </a:r>
            <a:r>
              <a:rPr lang="en-US" sz="4400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,</a:t>
            </a:r>
            <a:r>
              <a:rPr lang="th-TH" sz="4400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9</a:t>
            </a:r>
            <a:r>
              <a:rPr lang="en-US" sz="4400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0)</a:t>
            </a:r>
            <a:r>
              <a:rPr lang="th-TH" sz="4400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และด้านบนสี่เหลี่ยมวาดหลังคาเป็นรูปสามเหลี่ยมด้านเท่าสีเทาขนาดด้านละ 50 หน่วย</a:t>
            </a:r>
          </a:p>
        </p:txBody>
      </p:sp>
      <p:sp>
        <p:nvSpPr>
          <p:cNvPr id="24" name="Rounded Rectangle 23"/>
          <p:cNvSpPr/>
          <p:nvPr/>
        </p:nvSpPr>
        <p:spPr>
          <a:xfrm>
            <a:off x="4524702" y="3606699"/>
            <a:ext cx="1130559" cy="658336"/>
          </a:xfrm>
          <a:prstGeom prst="roundRect">
            <a:avLst/>
          </a:prstGeom>
          <a:solidFill>
            <a:schemeClr val="accent1">
              <a:alpha val="26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320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TH Niramit AS" panose="02000506000000020004" pitchFamily="2" charset="-34"/>
              <a:ea typeface="+mn-ea"/>
              <a:cs typeface="TH Niramit AS" panose="02000506000000020004" pitchFamily="2" charset="-34"/>
              <a:sym typeface="Helvetica Neue Medium"/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5501499" y="5585699"/>
            <a:ext cx="974059" cy="658336"/>
          </a:xfrm>
          <a:prstGeom prst="roundRect">
            <a:avLst/>
          </a:prstGeom>
          <a:solidFill>
            <a:schemeClr val="accent1">
              <a:alpha val="26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320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TH Niramit AS" panose="02000506000000020004" pitchFamily="2" charset="-34"/>
              <a:ea typeface="+mn-ea"/>
              <a:cs typeface="TH Niramit AS" panose="02000506000000020004" pitchFamily="2" charset="-34"/>
              <a:sym typeface="Helvetica Neue Medium"/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1473363" y="4232962"/>
            <a:ext cx="927248" cy="658336"/>
          </a:xfrm>
          <a:prstGeom prst="roundRect">
            <a:avLst/>
          </a:prstGeom>
          <a:solidFill>
            <a:schemeClr val="accent1">
              <a:alpha val="26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320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TH Niramit AS" panose="02000506000000020004" pitchFamily="2" charset="-34"/>
              <a:ea typeface="+mn-ea"/>
              <a:cs typeface="TH Niramit AS" panose="02000506000000020004" pitchFamily="2" charset="-34"/>
              <a:sym typeface="Helvetica Neue Medium"/>
            </a:endParaRPr>
          </a:p>
        </p:txBody>
      </p:sp>
      <p:sp>
        <p:nvSpPr>
          <p:cNvPr id="27" name="Rounded Rectangle 26"/>
          <p:cNvSpPr/>
          <p:nvPr/>
        </p:nvSpPr>
        <p:spPr>
          <a:xfrm>
            <a:off x="6274050" y="4232962"/>
            <a:ext cx="1372672" cy="658336"/>
          </a:xfrm>
          <a:prstGeom prst="roundRect">
            <a:avLst/>
          </a:prstGeom>
          <a:solidFill>
            <a:schemeClr val="accent1">
              <a:alpha val="26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320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TH Niramit AS" panose="02000506000000020004" pitchFamily="2" charset="-34"/>
              <a:ea typeface="+mn-ea"/>
              <a:cs typeface="TH Niramit AS" panose="02000506000000020004" pitchFamily="2" charset="-34"/>
              <a:sym typeface="Helvetica Neue Medium"/>
            </a:endParaRPr>
          </a:p>
        </p:txBody>
      </p:sp>
      <p:sp>
        <p:nvSpPr>
          <p:cNvPr id="28" name="Rounded Rectangle 27"/>
          <p:cNvSpPr/>
          <p:nvPr/>
        </p:nvSpPr>
        <p:spPr>
          <a:xfrm>
            <a:off x="7950988" y="4927363"/>
            <a:ext cx="1264555" cy="658336"/>
          </a:xfrm>
          <a:prstGeom prst="roundRect">
            <a:avLst/>
          </a:prstGeom>
          <a:solidFill>
            <a:schemeClr val="accent1">
              <a:alpha val="26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320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TH Niramit AS" panose="02000506000000020004" pitchFamily="2" charset="-34"/>
              <a:ea typeface="+mn-ea"/>
              <a:cs typeface="TH Niramit AS" panose="02000506000000020004" pitchFamily="2" charset="-34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310617326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3" grpId="0"/>
      <p:bldP spid="24" grpId="0" animBg="1"/>
      <p:bldP spid="25" grpId="0" animBg="1"/>
      <p:bldP spid="26" grpId="0" animBg="1"/>
      <p:bldP spid="27" grpId="0" animBg="1"/>
      <p:bldP spid="2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7" name="Group"/>
          <p:cNvGrpSpPr/>
          <p:nvPr/>
        </p:nvGrpSpPr>
        <p:grpSpPr>
          <a:xfrm>
            <a:off x="1473363" y="-57447"/>
            <a:ext cx="11552737" cy="1270001"/>
            <a:chOff x="0" y="0"/>
            <a:chExt cx="11552735" cy="1270000"/>
          </a:xfrm>
        </p:grpSpPr>
        <p:sp>
          <p:nvSpPr>
            <p:cNvPr id="135" name="Shape"/>
            <p:cNvSpPr/>
            <p:nvPr/>
          </p:nvSpPr>
          <p:spPr>
            <a:xfrm flipH="1">
              <a:off x="605203" y="0"/>
              <a:ext cx="10947533" cy="127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0306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hueOff val="114395"/>
                <a:lumOff val="-24975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  <p:sp>
          <p:nvSpPr>
            <p:cNvPr id="136" name="Shape"/>
            <p:cNvSpPr/>
            <p:nvPr/>
          </p:nvSpPr>
          <p:spPr>
            <a:xfrm flipH="1">
              <a:off x="0" y="0"/>
              <a:ext cx="1106017" cy="1270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668" y="533"/>
                  </a:moveTo>
                  <a:lnTo>
                    <a:pt x="21600" y="0"/>
                  </a:lnTo>
                  <a:lnTo>
                    <a:pt x="8883" y="21600"/>
                  </a:lnTo>
                  <a:lnTo>
                    <a:pt x="0" y="21600"/>
                  </a:lnTo>
                  <a:lnTo>
                    <a:pt x="12668" y="533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</p:grpSp>
      <p:pic>
        <p:nvPicPr>
          <p:cNvPr id="138" name="Logo-IPST.png" descr="Logo-IPST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8830" y="84617"/>
            <a:ext cx="1106017" cy="1243296"/>
          </a:xfrm>
          <a:prstGeom prst="rect">
            <a:avLst/>
          </a:prstGeom>
          <a:ln w="12700">
            <a:miter lim="400000"/>
          </a:ln>
        </p:spPr>
      </p:pic>
      <p:sp>
        <p:nvSpPr>
          <p:cNvPr id="139" name="หัวข้อ"/>
          <p:cNvSpPr txBox="1"/>
          <p:nvPr/>
        </p:nvSpPr>
        <p:spPr>
          <a:xfrm>
            <a:off x="2871729" y="-71093"/>
            <a:ext cx="9335398" cy="13213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algn="l">
              <a:lnSpc>
                <a:spcPct val="120000"/>
              </a:lnSpc>
              <a:defRPr sz="7900">
                <a:solidFill>
                  <a:srgbClr val="FFFFFF"/>
                </a:solidFill>
                <a:latin typeface="TH Niramit AS"/>
                <a:ea typeface="TH Niramit AS"/>
                <a:cs typeface="TH Niramit AS"/>
                <a:sym typeface="TH Niramit AS"/>
              </a:defRPr>
            </a:lvl1pPr>
          </a:lstStyle>
          <a:p>
            <a:r>
              <a:rPr lang="th-TH" sz="66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การคิดเชิงนามธรรม</a:t>
            </a:r>
            <a:endParaRPr lang="th-TH" sz="66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grpSp>
        <p:nvGrpSpPr>
          <p:cNvPr id="144" name="Group"/>
          <p:cNvGrpSpPr/>
          <p:nvPr/>
        </p:nvGrpSpPr>
        <p:grpSpPr>
          <a:xfrm>
            <a:off x="-167607" y="9417007"/>
            <a:ext cx="13187614" cy="588751"/>
            <a:chOff x="0" y="0"/>
            <a:chExt cx="13187613" cy="588749"/>
          </a:xfrm>
        </p:grpSpPr>
        <p:sp>
          <p:nvSpPr>
            <p:cNvPr id="140" name="Shape"/>
            <p:cNvSpPr/>
            <p:nvPr/>
          </p:nvSpPr>
          <p:spPr>
            <a:xfrm>
              <a:off x="0" y="0"/>
              <a:ext cx="11949361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0306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hueOff val="114395"/>
                <a:lumOff val="-24975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  <p:sp>
          <p:nvSpPr>
            <p:cNvPr id="141" name="Shape"/>
            <p:cNvSpPr/>
            <p:nvPr/>
          </p:nvSpPr>
          <p:spPr>
            <a:xfrm rot="10800000">
              <a:off x="11449243" y="0"/>
              <a:ext cx="925490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  <p:sp>
          <p:nvSpPr>
            <p:cNvPr id="142" name="Shape"/>
            <p:cNvSpPr/>
            <p:nvPr/>
          </p:nvSpPr>
          <p:spPr>
            <a:xfrm rot="10800000">
              <a:off x="11862849" y="0"/>
              <a:ext cx="925490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  <p:sp>
          <p:nvSpPr>
            <p:cNvPr id="143" name="Shape"/>
            <p:cNvSpPr/>
            <p:nvPr/>
          </p:nvSpPr>
          <p:spPr>
            <a:xfrm rot="10800000">
              <a:off x="12262125" y="0"/>
              <a:ext cx="925489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1356165" y="1687359"/>
            <a:ext cx="10251307" cy="93358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54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จากปัญหาการวาดรูปบ้านหลังที่สาม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110854" y="6365803"/>
            <a:ext cx="11699065" cy="21339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th-TH" sz="4400" dirty="0" smtClean="0">
                <a:solidFill>
                  <a:srgbClr val="0033CC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อธิบายปัญหาแบบซ่อนรายละเอียดได้ดังนี้</a:t>
            </a:r>
          </a:p>
          <a:p>
            <a:pPr algn="l"/>
            <a:r>
              <a:rPr lang="th-TH" sz="4400" dirty="0" smtClean="0">
                <a:solidFill>
                  <a:srgbClr val="0033CC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บ้านหลังที่สามมีขนาด 80 </a:t>
            </a:r>
            <a:r>
              <a:rPr lang="th-TH" sz="4400" dirty="0">
                <a:solidFill>
                  <a:srgbClr val="0033CC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หน่วย </a:t>
            </a:r>
            <a:r>
              <a:rPr lang="th-TH" sz="4400" dirty="0" smtClean="0">
                <a:solidFill>
                  <a:srgbClr val="0033CC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ตัวบ้านสีเขียว และหลังคาสีฟ้าตั้งอยู่ที่ตำแหน่ง </a:t>
            </a:r>
            <a:r>
              <a:rPr lang="en-US" sz="4400" dirty="0" smtClean="0">
                <a:solidFill>
                  <a:srgbClr val="0033CC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(</a:t>
            </a:r>
            <a:r>
              <a:rPr lang="th-TH" sz="4400" dirty="0" smtClean="0">
                <a:solidFill>
                  <a:srgbClr val="0033CC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20</a:t>
            </a:r>
            <a:r>
              <a:rPr lang="en-US" sz="4400" dirty="0" smtClean="0">
                <a:solidFill>
                  <a:srgbClr val="0033CC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0,</a:t>
            </a:r>
            <a:r>
              <a:rPr lang="th-TH" sz="4400" dirty="0" smtClean="0">
                <a:solidFill>
                  <a:srgbClr val="0033CC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1</a:t>
            </a:r>
            <a:r>
              <a:rPr lang="en-US" sz="4400" dirty="0" smtClean="0">
                <a:solidFill>
                  <a:srgbClr val="0033CC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0)</a:t>
            </a:r>
            <a:endParaRPr lang="th-TH" sz="4400" dirty="0">
              <a:solidFill>
                <a:srgbClr val="0033CC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374846" y="2850136"/>
            <a:ext cx="9534892" cy="348813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4400" dirty="0" smtClean="0">
                <a:solidFill>
                  <a:srgbClr val="7030A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อธิบายปัญหาโดยใช้รายละเอียดได้ดังนี้</a:t>
            </a:r>
            <a:endParaRPr lang="en-US" sz="4400" dirty="0" smtClean="0">
              <a:solidFill>
                <a:srgbClr val="7030A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4400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บ้านหลังที่สามวาดตัวบ้านเป็นรูปสี่เหลี่ยมจัตุรัสสีเขียวขนาดด้านละ 80 หน่วย ตั้งอยู่ตำแหน่งมุมล่างซ้า</a:t>
            </a:r>
            <a:r>
              <a:rPr lang="th-TH" sz="44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ย</a:t>
            </a:r>
            <a:r>
              <a:rPr lang="th-TH" sz="4400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อยู่ที่พิกัด </a:t>
            </a:r>
            <a:r>
              <a:rPr lang="en-US" sz="4400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(</a:t>
            </a:r>
            <a:r>
              <a:rPr lang="th-TH" sz="4400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200</a:t>
            </a:r>
            <a:r>
              <a:rPr lang="en-US" sz="4400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,</a:t>
            </a:r>
            <a:r>
              <a:rPr lang="th-TH" sz="4400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1</a:t>
            </a:r>
            <a:r>
              <a:rPr lang="en-US" sz="4400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0)</a:t>
            </a:r>
            <a:r>
              <a:rPr lang="th-TH" sz="4400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และด้านบนสี่เหลี่ยมวาดหลังคาเป็นรูปสามเหลี่ยมด้านเท่าสีฟ้าขนาดด้านละ 80 หน่วย</a:t>
            </a:r>
          </a:p>
        </p:txBody>
      </p:sp>
      <p:sp>
        <p:nvSpPr>
          <p:cNvPr id="24" name="Rounded Rectangle 23"/>
          <p:cNvSpPr/>
          <p:nvPr/>
        </p:nvSpPr>
        <p:spPr>
          <a:xfrm>
            <a:off x="4524702" y="3606699"/>
            <a:ext cx="1130559" cy="658336"/>
          </a:xfrm>
          <a:prstGeom prst="roundRect">
            <a:avLst/>
          </a:prstGeom>
          <a:solidFill>
            <a:schemeClr val="accent1">
              <a:alpha val="26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320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TH Niramit AS" panose="02000506000000020004" pitchFamily="2" charset="-34"/>
              <a:ea typeface="+mn-ea"/>
              <a:cs typeface="TH Niramit AS" panose="02000506000000020004" pitchFamily="2" charset="-34"/>
              <a:sym typeface="Helvetica Neue Medium"/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5501499" y="5585699"/>
            <a:ext cx="974059" cy="658336"/>
          </a:xfrm>
          <a:prstGeom prst="roundRect">
            <a:avLst/>
          </a:prstGeom>
          <a:solidFill>
            <a:schemeClr val="accent1">
              <a:alpha val="26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320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TH Niramit AS" panose="02000506000000020004" pitchFamily="2" charset="-34"/>
              <a:ea typeface="+mn-ea"/>
              <a:cs typeface="TH Niramit AS" panose="02000506000000020004" pitchFamily="2" charset="-34"/>
              <a:sym typeface="Helvetica Neue Medium"/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1473363" y="4232962"/>
            <a:ext cx="927248" cy="658336"/>
          </a:xfrm>
          <a:prstGeom prst="roundRect">
            <a:avLst/>
          </a:prstGeom>
          <a:solidFill>
            <a:schemeClr val="accent1">
              <a:alpha val="26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320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TH Niramit AS" panose="02000506000000020004" pitchFamily="2" charset="-34"/>
              <a:ea typeface="+mn-ea"/>
              <a:cs typeface="TH Niramit AS" panose="02000506000000020004" pitchFamily="2" charset="-34"/>
              <a:sym typeface="Helvetica Neue Medium"/>
            </a:endParaRPr>
          </a:p>
        </p:txBody>
      </p:sp>
      <p:sp>
        <p:nvSpPr>
          <p:cNvPr id="27" name="Rounded Rectangle 26"/>
          <p:cNvSpPr/>
          <p:nvPr/>
        </p:nvSpPr>
        <p:spPr>
          <a:xfrm>
            <a:off x="6274050" y="4232962"/>
            <a:ext cx="1372672" cy="658336"/>
          </a:xfrm>
          <a:prstGeom prst="roundRect">
            <a:avLst/>
          </a:prstGeom>
          <a:solidFill>
            <a:schemeClr val="accent1">
              <a:alpha val="26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320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TH Niramit AS" panose="02000506000000020004" pitchFamily="2" charset="-34"/>
              <a:ea typeface="+mn-ea"/>
              <a:cs typeface="TH Niramit AS" panose="02000506000000020004" pitchFamily="2" charset="-34"/>
              <a:sym typeface="Helvetica Neue Medium"/>
            </a:endParaRPr>
          </a:p>
        </p:txBody>
      </p:sp>
      <p:sp>
        <p:nvSpPr>
          <p:cNvPr id="28" name="Rounded Rectangle 27"/>
          <p:cNvSpPr/>
          <p:nvPr/>
        </p:nvSpPr>
        <p:spPr>
          <a:xfrm>
            <a:off x="7950988" y="4927363"/>
            <a:ext cx="1264555" cy="658336"/>
          </a:xfrm>
          <a:prstGeom prst="roundRect">
            <a:avLst/>
          </a:prstGeom>
          <a:solidFill>
            <a:schemeClr val="accent1">
              <a:alpha val="26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320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TH Niramit AS" panose="02000506000000020004" pitchFamily="2" charset="-34"/>
              <a:ea typeface="+mn-ea"/>
              <a:cs typeface="TH Niramit AS" panose="02000506000000020004" pitchFamily="2" charset="-34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411183728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3" grpId="0"/>
      <p:bldP spid="24" grpId="0" animBg="1"/>
      <p:bldP spid="25" grpId="0" animBg="1"/>
      <p:bldP spid="26" grpId="0" animBg="1"/>
      <p:bldP spid="27" grpId="0" animBg="1"/>
      <p:bldP spid="2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7" name="Group"/>
          <p:cNvGrpSpPr/>
          <p:nvPr/>
        </p:nvGrpSpPr>
        <p:grpSpPr>
          <a:xfrm>
            <a:off x="1473363" y="-57447"/>
            <a:ext cx="11552737" cy="1270001"/>
            <a:chOff x="0" y="0"/>
            <a:chExt cx="11552735" cy="1270000"/>
          </a:xfrm>
        </p:grpSpPr>
        <p:sp>
          <p:nvSpPr>
            <p:cNvPr id="135" name="Shape"/>
            <p:cNvSpPr/>
            <p:nvPr/>
          </p:nvSpPr>
          <p:spPr>
            <a:xfrm flipH="1">
              <a:off x="605203" y="0"/>
              <a:ext cx="10947533" cy="127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0306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hueOff val="114395"/>
                <a:lumOff val="-24975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  <p:sp>
          <p:nvSpPr>
            <p:cNvPr id="136" name="Shape"/>
            <p:cNvSpPr/>
            <p:nvPr/>
          </p:nvSpPr>
          <p:spPr>
            <a:xfrm flipH="1">
              <a:off x="0" y="0"/>
              <a:ext cx="1106017" cy="1270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668" y="533"/>
                  </a:moveTo>
                  <a:lnTo>
                    <a:pt x="21600" y="0"/>
                  </a:lnTo>
                  <a:lnTo>
                    <a:pt x="8883" y="21600"/>
                  </a:lnTo>
                  <a:lnTo>
                    <a:pt x="0" y="21600"/>
                  </a:lnTo>
                  <a:lnTo>
                    <a:pt x="12668" y="533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</p:grpSp>
      <p:pic>
        <p:nvPicPr>
          <p:cNvPr id="138" name="Logo-IPST.png" descr="Logo-IPST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8830" y="84617"/>
            <a:ext cx="1106017" cy="1243296"/>
          </a:xfrm>
          <a:prstGeom prst="rect">
            <a:avLst/>
          </a:prstGeom>
          <a:ln w="12700">
            <a:miter lim="400000"/>
          </a:ln>
        </p:spPr>
      </p:pic>
      <p:sp>
        <p:nvSpPr>
          <p:cNvPr id="139" name="หัวข้อ"/>
          <p:cNvSpPr txBox="1"/>
          <p:nvPr/>
        </p:nvSpPr>
        <p:spPr>
          <a:xfrm>
            <a:off x="2871729" y="-71093"/>
            <a:ext cx="9335398" cy="13213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algn="l">
              <a:lnSpc>
                <a:spcPct val="120000"/>
              </a:lnSpc>
              <a:defRPr sz="7900">
                <a:solidFill>
                  <a:srgbClr val="FFFFFF"/>
                </a:solidFill>
                <a:latin typeface="TH Niramit AS"/>
                <a:ea typeface="TH Niramit AS"/>
                <a:cs typeface="TH Niramit AS"/>
                <a:sym typeface="TH Niramit AS"/>
              </a:defRPr>
            </a:lvl1pPr>
          </a:lstStyle>
          <a:p>
            <a:r>
              <a:rPr lang="th-TH" sz="66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การออกแบบอัลกอริทึม</a:t>
            </a:r>
            <a:endParaRPr lang="th-TH" sz="66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grpSp>
        <p:nvGrpSpPr>
          <p:cNvPr id="144" name="Group"/>
          <p:cNvGrpSpPr/>
          <p:nvPr/>
        </p:nvGrpSpPr>
        <p:grpSpPr>
          <a:xfrm>
            <a:off x="-167607" y="9417007"/>
            <a:ext cx="13187614" cy="588751"/>
            <a:chOff x="0" y="0"/>
            <a:chExt cx="13187613" cy="588749"/>
          </a:xfrm>
        </p:grpSpPr>
        <p:sp>
          <p:nvSpPr>
            <p:cNvPr id="140" name="Shape"/>
            <p:cNvSpPr/>
            <p:nvPr/>
          </p:nvSpPr>
          <p:spPr>
            <a:xfrm>
              <a:off x="0" y="0"/>
              <a:ext cx="11949361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0306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hueOff val="114395"/>
                <a:lumOff val="-24975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  <p:sp>
          <p:nvSpPr>
            <p:cNvPr id="141" name="Shape"/>
            <p:cNvSpPr/>
            <p:nvPr/>
          </p:nvSpPr>
          <p:spPr>
            <a:xfrm rot="10800000">
              <a:off x="11449243" y="0"/>
              <a:ext cx="925490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  <p:sp>
          <p:nvSpPr>
            <p:cNvPr id="142" name="Shape"/>
            <p:cNvSpPr/>
            <p:nvPr/>
          </p:nvSpPr>
          <p:spPr>
            <a:xfrm rot="10800000">
              <a:off x="11862849" y="0"/>
              <a:ext cx="925490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  <p:sp>
          <p:nvSpPr>
            <p:cNvPr id="143" name="Shape"/>
            <p:cNvSpPr/>
            <p:nvPr/>
          </p:nvSpPr>
          <p:spPr>
            <a:xfrm rot="10800000">
              <a:off x="12262125" y="0"/>
              <a:ext cx="925489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1091789" y="1448517"/>
            <a:ext cx="10251307" cy="71814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th-TH" sz="40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ตัวอย่างอัลกอริทึมวาดภาพหมู่บ้านสำหรับคนนำไปปฏิบัติ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91790" y="2431640"/>
            <a:ext cx="10251307" cy="262636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th-TH" sz="44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ขั้นตอนหลัก</a:t>
            </a:r>
          </a:p>
          <a:p>
            <a:pPr marL="914400" indent="-914400" algn="l">
              <a:buFont typeface="+mj-lt"/>
              <a:buAutoNum type="arabicPeriod"/>
            </a:pPr>
            <a:r>
              <a:rPr lang="th-TH" sz="4000" b="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วาดรูปบ้านขนาด 100 หน่วย ที่ตำแหน่ง (0,</a:t>
            </a:r>
            <a:r>
              <a:rPr lang="en-US" sz="4000" b="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r>
              <a:rPr lang="th-TH" sz="4000" b="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0)</a:t>
            </a:r>
          </a:p>
          <a:p>
            <a:pPr marL="914400" indent="-914400" algn="l">
              <a:buFont typeface="+mj-lt"/>
              <a:buAutoNum type="arabicPeriod"/>
            </a:pPr>
            <a:r>
              <a:rPr lang="th-TH" sz="40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วาดรูป</a:t>
            </a:r>
            <a:r>
              <a:rPr lang="th-TH" sz="4000" b="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บ้านขนาด 50 </a:t>
            </a:r>
            <a:r>
              <a:rPr lang="th-TH" sz="40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หน่วย ที่ตำแหน่ง </a:t>
            </a:r>
            <a:r>
              <a:rPr lang="th-TH" sz="4000" b="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(120,</a:t>
            </a:r>
            <a:r>
              <a:rPr lang="en-US" sz="4000" b="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r>
              <a:rPr lang="th-TH" sz="4000" b="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90</a:t>
            </a:r>
            <a:r>
              <a:rPr lang="th-TH" sz="40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)</a:t>
            </a:r>
          </a:p>
          <a:p>
            <a:pPr marL="914400" indent="-914400" algn="l">
              <a:buFont typeface="+mj-lt"/>
              <a:buAutoNum type="arabicPeriod"/>
            </a:pPr>
            <a:r>
              <a:rPr lang="th-TH" sz="40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วาดรูป</a:t>
            </a:r>
            <a:r>
              <a:rPr lang="th-TH" sz="4000" b="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บ้านขนาด 80 </a:t>
            </a:r>
            <a:r>
              <a:rPr lang="th-TH" sz="40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หน่วย ที่ตำแหน่ง </a:t>
            </a:r>
            <a:r>
              <a:rPr lang="th-TH" sz="4000" b="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(200,10)</a:t>
            </a:r>
            <a:endParaRPr lang="th-TH" sz="4000" b="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092355" y="5494617"/>
            <a:ext cx="11927653" cy="201080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th-TH" sz="44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ขั้นตอนย่อย </a:t>
            </a:r>
            <a:r>
              <a:rPr lang="th-TH" sz="4000" b="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การวาดรูปบ้านขนาด </a:t>
            </a:r>
            <a:r>
              <a:rPr lang="en-US" sz="4000" b="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S</a:t>
            </a:r>
            <a:r>
              <a:rPr lang="th-TH" sz="4000" b="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 หน่วยที่ตำแหน่ง </a:t>
            </a:r>
            <a:r>
              <a:rPr lang="en-US" sz="4000" b="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(x,y)</a:t>
            </a:r>
            <a:endParaRPr lang="th-TH" sz="4000" b="0" dirty="0" smtClean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marL="914400" indent="-914400" algn="l">
              <a:buFont typeface="+mj-lt"/>
              <a:buAutoNum type="arabicPeriod"/>
            </a:pPr>
            <a:r>
              <a:rPr lang="th-TH" sz="4000" b="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วาดรูปสี่เหลี่ยมจัตุรัสยาวด้านละ </a:t>
            </a:r>
            <a:r>
              <a:rPr lang="en-US" sz="4000" b="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S</a:t>
            </a:r>
            <a:r>
              <a:rPr lang="th-TH" sz="4000" b="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 หน่วย ให้มีมุมล่างซ้ายอยู่ที่พิกัด (</a:t>
            </a:r>
            <a:r>
              <a:rPr lang="en-US" sz="4000" b="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x,y</a:t>
            </a:r>
            <a:r>
              <a:rPr lang="th-TH" sz="4000" b="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)</a:t>
            </a:r>
          </a:p>
          <a:p>
            <a:pPr marL="914400" indent="-914400" algn="l">
              <a:buFont typeface="+mj-lt"/>
              <a:buAutoNum type="arabicPeriod"/>
            </a:pPr>
            <a:r>
              <a:rPr lang="th-TH" sz="40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วาด</a:t>
            </a:r>
            <a:r>
              <a:rPr lang="th-TH" sz="4000" b="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รูปสามเหลี่ยมด้านเท่าขนาด </a:t>
            </a:r>
            <a:r>
              <a:rPr lang="en-US" sz="4000" b="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S </a:t>
            </a:r>
            <a:r>
              <a:rPr lang="th-TH" sz="4000" b="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หน่วยไว้บนสี่เหลี่ยมจัตุรัส</a:t>
            </a:r>
            <a:endParaRPr lang="th-TH" sz="4800" b="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7677807" y="2979683"/>
            <a:ext cx="2717422" cy="3279227"/>
            <a:chOff x="7677807" y="2979683"/>
            <a:chExt cx="2717422" cy="3279227"/>
          </a:xfrm>
        </p:grpSpPr>
        <p:sp>
          <p:nvSpPr>
            <p:cNvPr id="2" name="Oval 1"/>
            <p:cNvSpPr/>
            <p:nvPr/>
          </p:nvSpPr>
          <p:spPr>
            <a:xfrm>
              <a:off x="7677807" y="2979683"/>
              <a:ext cx="1119352" cy="765137"/>
            </a:xfrm>
            <a:prstGeom prst="ellipse">
              <a:avLst/>
            </a:prstGeom>
            <a:solidFill>
              <a:schemeClr val="accent1">
                <a:alpha val="26000"/>
              </a:schemeClr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th-TH" sz="2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Neue Medium"/>
              </a:endParaRPr>
            </a:p>
          </p:txBody>
        </p:sp>
        <p:sp>
          <p:nvSpPr>
            <p:cNvPr id="5" name="Oval 4"/>
            <p:cNvSpPr/>
            <p:nvPr/>
          </p:nvSpPr>
          <p:spPr>
            <a:xfrm>
              <a:off x="9112469" y="5494617"/>
              <a:ext cx="882869" cy="764293"/>
            </a:xfrm>
            <a:prstGeom prst="ellipse">
              <a:avLst/>
            </a:prstGeom>
            <a:solidFill>
              <a:schemeClr val="accent1">
                <a:alpha val="26000"/>
              </a:schemeClr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th-TH" sz="2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Neue Medium"/>
              </a:endParaRPr>
            </a:p>
          </p:txBody>
        </p:sp>
        <p:sp>
          <p:nvSpPr>
            <p:cNvPr id="6" name="Freeform 5"/>
            <p:cNvSpPr/>
            <p:nvPr/>
          </p:nvSpPr>
          <p:spPr>
            <a:xfrm>
              <a:off x="8828690" y="3263462"/>
              <a:ext cx="1566539" cy="2207172"/>
            </a:xfrm>
            <a:custGeom>
              <a:avLst/>
              <a:gdLst>
                <a:gd name="connsiteX0" fmla="*/ 0 w 1566539"/>
                <a:gd name="connsiteY0" fmla="*/ 0 h 2207172"/>
                <a:gd name="connsiteX1" fmla="*/ 1529255 w 1566539"/>
                <a:gd name="connsiteY1" fmla="*/ 378372 h 2207172"/>
                <a:gd name="connsiteX2" fmla="*/ 945931 w 1566539"/>
                <a:gd name="connsiteY2" fmla="*/ 2207172 h 2207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66539" h="2207172">
                  <a:moveTo>
                    <a:pt x="0" y="0"/>
                  </a:moveTo>
                  <a:cubicBezTo>
                    <a:pt x="685800" y="5255"/>
                    <a:pt x="1371600" y="10510"/>
                    <a:pt x="1529255" y="378372"/>
                  </a:cubicBezTo>
                  <a:cubicBezTo>
                    <a:pt x="1686910" y="746234"/>
                    <a:pt x="1316420" y="1476703"/>
                    <a:pt x="945931" y="2207172"/>
                  </a:cubicBezTo>
                </a:path>
              </a:pathLst>
            </a:custGeom>
            <a:noFill/>
            <a:ln w="57150" cap="flat">
              <a:solidFill>
                <a:srgbClr val="0033CC"/>
              </a:solidFill>
              <a:miter lim="400000"/>
              <a:headEnd type="none" w="med" len="med"/>
              <a:tailEnd type="triangle" w="med" len="med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91439" tIns="45719" rIns="91439" bIns="45719" numCol="1" spcCol="38100" rtlCol="0" anchor="t">
              <a:no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th-TH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461641" y="3003841"/>
            <a:ext cx="2774731" cy="3231930"/>
            <a:chOff x="4461641" y="3003841"/>
            <a:chExt cx="2774731" cy="3231930"/>
          </a:xfrm>
        </p:grpSpPr>
        <p:sp>
          <p:nvSpPr>
            <p:cNvPr id="20" name="Oval 19"/>
            <p:cNvSpPr/>
            <p:nvPr/>
          </p:nvSpPr>
          <p:spPr>
            <a:xfrm>
              <a:off x="4461641" y="3003841"/>
              <a:ext cx="851338" cy="765137"/>
            </a:xfrm>
            <a:prstGeom prst="ellipse">
              <a:avLst/>
            </a:prstGeom>
            <a:solidFill>
              <a:schemeClr val="accent1">
                <a:alpha val="26000"/>
              </a:schemeClr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th-TH" sz="2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Neue Medium"/>
              </a:endParaRPr>
            </a:p>
          </p:txBody>
        </p:sp>
        <p:sp>
          <p:nvSpPr>
            <p:cNvPr id="21" name="Oval 20"/>
            <p:cNvSpPr/>
            <p:nvPr/>
          </p:nvSpPr>
          <p:spPr>
            <a:xfrm>
              <a:off x="6217443" y="5470634"/>
              <a:ext cx="703619" cy="765137"/>
            </a:xfrm>
            <a:prstGeom prst="ellipse">
              <a:avLst/>
            </a:prstGeom>
            <a:solidFill>
              <a:schemeClr val="accent1">
                <a:alpha val="26000"/>
              </a:schemeClr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th-TH" sz="2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Neue Medium"/>
              </a:endParaRPr>
            </a:p>
          </p:txBody>
        </p:sp>
        <p:sp>
          <p:nvSpPr>
            <p:cNvPr id="22" name="Freeform 21"/>
            <p:cNvSpPr/>
            <p:nvPr/>
          </p:nvSpPr>
          <p:spPr>
            <a:xfrm>
              <a:off x="5354523" y="3362251"/>
              <a:ext cx="1881849" cy="2207172"/>
            </a:xfrm>
            <a:custGeom>
              <a:avLst/>
              <a:gdLst>
                <a:gd name="connsiteX0" fmla="*/ 0 w 1566539"/>
                <a:gd name="connsiteY0" fmla="*/ 0 h 2207172"/>
                <a:gd name="connsiteX1" fmla="*/ 1529255 w 1566539"/>
                <a:gd name="connsiteY1" fmla="*/ 378372 h 2207172"/>
                <a:gd name="connsiteX2" fmla="*/ 945931 w 1566539"/>
                <a:gd name="connsiteY2" fmla="*/ 2207172 h 2207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66539" h="2207172">
                  <a:moveTo>
                    <a:pt x="0" y="0"/>
                  </a:moveTo>
                  <a:cubicBezTo>
                    <a:pt x="685800" y="5255"/>
                    <a:pt x="1371600" y="10510"/>
                    <a:pt x="1529255" y="378372"/>
                  </a:cubicBezTo>
                  <a:cubicBezTo>
                    <a:pt x="1686910" y="746234"/>
                    <a:pt x="1316420" y="1476703"/>
                    <a:pt x="945931" y="2207172"/>
                  </a:cubicBezTo>
                </a:path>
              </a:pathLst>
            </a:custGeom>
            <a:noFill/>
            <a:ln w="57150" cap="flat">
              <a:solidFill>
                <a:srgbClr val="0033CC"/>
              </a:solidFill>
              <a:miter lim="400000"/>
              <a:headEnd type="none" w="med" len="med"/>
              <a:tailEnd type="triangle" w="med" len="med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91439" tIns="45719" rIns="91439" bIns="45719" numCol="1" spcCol="38100" rtlCol="0" anchor="t">
              <a:no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th-TH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1330447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7" name="Group"/>
          <p:cNvGrpSpPr/>
          <p:nvPr/>
        </p:nvGrpSpPr>
        <p:grpSpPr>
          <a:xfrm>
            <a:off x="1473363" y="-57447"/>
            <a:ext cx="11552737" cy="1270001"/>
            <a:chOff x="0" y="0"/>
            <a:chExt cx="11552735" cy="1270000"/>
          </a:xfrm>
        </p:grpSpPr>
        <p:sp>
          <p:nvSpPr>
            <p:cNvPr id="135" name="Shape"/>
            <p:cNvSpPr/>
            <p:nvPr/>
          </p:nvSpPr>
          <p:spPr>
            <a:xfrm flipH="1">
              <a:off x="605203" y="0"/>
              <a:ext cx="10947533" cy="127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0306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hueOff val="114395"/>
                <a:lumOff val="-24975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800"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  <p:sp>
          <p:nvSpPr>
            <p:cNvPr id="136" name="Shape"/>
            <p:cNvSpPr/>
            <p:nvPr/>
          </p:nvSpPr>
          <p:spPr>
            <a:xfrm flipH="1">
              <a:off x="0" y="0"/>
              <a:ext cx="1106017" cy="1270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668" y="533"/>
                  </a:moveTo>
                  <a:lnTo>
                    <a:pt x="21600" y="0"/>
                  </a:lnTo>
                  <a:lnTo>
                    <a:pt x="8883" y="21600"/>
                  </a:lnTo>
                  <a:lnTo>
                    <a:pt x="0" y="21600"/>
                  </a:lnTo>
                  <a:lnTo>
                    <a:pt x="12668" y="533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800"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</p:grpSp>
      <p:pic>
        <p:nvPicPr>
          <p:cNvPr id="138" name="Logo-IPST.png" descr="Logo-IPST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8830" y="84617"/>
            <a:ext cx="1106017" cy="1243296"/>
          </a:xfrm>
          <a:prstGeom prst="rect">
            <a:avLst/>
          </a:prstGeom>
          <a:ln w="12700">
            <a:miter lim="400000"/>
          </a:ln>
        </p:spPr>
      </p:pic>
      <p:sp>
        <p:nvSpPr>
          <p:cNvPr id="139" name="หัวข้อ"/>
          <p:cNvSpPr txBox="1"/>
          <p:nvPr/>
        </p:nvSpPr>
        <p:spPr>
          <a:xfrm>
            <a:off x="2871729" y="-71093"/>
            <a:ext cx="9335398" cy="13213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algn="l">
              <a:lnSpc>
                <a:spcPct val="120000"/>
              </a:lnSpc>
              <a:defRPr sz="7900">
                <a:solidFill>
                  <a:srgbClr val="FFFFFF"/>
                </a:solidFill>
                <a:latin typeface="TH Niramit AS"/>
                <a:ea typeface="TH Niramit AS"/>
                <a:cs typeface="TH Niramit AS"/>
                <a:sym typeface="TH Niramit AS"/>
              </a:defRPr>
            </a:lvl1pPr>
          </a:lstStyle>
          <a:p>
            <a:r>
              <a:rPr lang="th-TH" sz="66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การออกแบบอัลกอริทึม</a:t>
            </a:r>
            <a:endParaRPr lang="th-TH" sz="66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grpSp>
        <p:nvGrpSpPr>
          <p:cNvPr id="144" name="Group"/>
          <p:cNvGrpSpPr/>
          <p:nvPr/>
        </p:nvGrpSpPr>
        <p:grpSpPr>
          <a:xfrm>
            <a:off x="-167607" y="9417007"/>
            <a:ext cx="13187614" cy="588751"/>
            <a:chOff x="0" y="0"/>
            <a:chExt cx="13187613" cy="588749"/>
          </a:xfrm>
        </p:grpSpPr>
        <p:sp>
          <p:nvSpPr>
            <p:cNvPr id="140" name="Shape"/>
            <p:cNvSpPr/>
            <p:nvPr/>
          </p:nvSpPr>
          <p:spPr>
            <a:xfrm>
              <a:off x="0" y="0"/>
              <a:ext cx="11949361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0306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hueOff val="114395"/>
                <a:lumOff val="-24975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800"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  <p:sp>
          <p:nvSpPr>
            <p:cNvPr id="141" name="Shape"/>
            <p:cNvSpPr/>
            <p:nvPr/>
          </p:nvSpPr>
          <p:spPr>
            <a:xfrm rot="10800000">
              <a:off x="11449243" y="0"/>
              <a:ext cx="925490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800"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  <p:sp>
          <p:nvSpPr>
            <p:cNvPr id="142" name="Shape"/>
            <p:cNvSpPr/>
            <p:nvPr/>
          </p:nvSpPr>
          <p:spPr>
            <a:xfrm rot="10800000">
              <a:off x="11862849" y="0"/>
              <a:ext cx="925490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800"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  <p:sp>
          <p:nvSpPr>
            <p:cNvPr id="143" name="Shape"/>
            <p:cNvSpPr/>
            <p:nvPr/>
          </p:nvSpPr>
          <p:spPr>
            <a:xfrm rot="10800000">
              <a:off x="12262125" y="0"/>
              <a:ext cx="925489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800"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1091789" y="1417739"/>
            <a:ext cx="11465474" cy="7797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th-TH" sz="44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อัลกอริทึมวาดภาพหมู่บ้าน สำหรับสร้างเป็นโปรแกรมคอมพิวเตอร์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5008" y="2349797"/>
            <a:ext cx="7255862" cy="238013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th-TH" sz="40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ขั้นตอนหลัก</a:t>
            </a:r>
          </a:p>
          <a:p>
            <a:pPr marL="914400" indent="-914400" algn="l">
              <a:buFont typeface="+mj-lt"/>
              <a:buAutoNum type="arabicPeriod"/>
            </a:pPr>
            <a:r>
              <a:rPr lang="th-TH" sz="3600" b="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วาดรูปบ้านขนา</a:t>
            </a:r>
            <a:r>
              <a:rPr lang="th-TH" sz="36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ด</a:t>
            </a:r>
            <a:r>
              <a:rPr lang="th-TH" sz="3600" b="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 100 หน่วย ที่ตำแหน่ง (0,0)</a:t>
            </a:r>
          </a:p>
          <a:p>
            <a:pPr marL="914400" indent="-914400" algn="l">
              <a:buFont typeface="+mj-lt"/>
              <a:buAutoNum type="arabicPeriod"/>
            </a:pPr>
            <a:r>
              <a:rPr lang="th-TH" sz="3600" b="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วาดรูปบ้านขนาด 50 </a:t>
            </a:r>
            <a:r>
              <a:rPr lang="th-TH" sz="36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หน่วย ที่ตำแหน่ง </a:t>
            </a:r>
            <a:r>
              <a:rPr lang="th-TH" sz="3600" b="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(120,90</a:t>
            </a:r>
            <a:r>
              <a:rPr lang="th-TH" sz="36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)</a:t>
            </a:r>
          </a:p>
          <a:p>
            <a:pPr marL="914400" indent="-914400" algn="l">
              <a:buFont typeface="+mj-lt"/>
              <a:buAutoNum type="arabicPeriod"/>
            </a:pPr>
            <a:r>
              <a:rPr lang="th-TH" sz="3600" b="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วาดรูปบ้านขนาด 80 </a:t>
            </a:r>
            <a:r>
              <a:rPr lang="th-TH" sz="36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หน่วย ที่ตำแหน่ง </a:t>
            </a:r>
            <a:r>
              <a:rPr lang="th-TH" sz="3600" b="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(200,10)</a:t>
            </a:r>
            <a:endParaRPr lang="th-TH" sz="3600" b="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824526" y="4943988"/>
            <a:ext cx="6133434" cy="447301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th-TH" sz="32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ขั้นตอนย่อย  </a:t>
            </a:r>
            <a:r>
              <a:rPr lang="th-TH" sz="2800" b="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วาดรูปบ้านขนาด </a:t>
            </a:r>
            <a:r>
              <a:rPr lang="en-US" sz="2800" b="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S </a:t>
            </a:r>
            <a:r>
              <a:rPr lang="th-TH" sz="2800" b="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หน่วย ที่ตำแหน่ง</a:t>
            </a:r>
            <a:r>
              <a:rPr lang="en-US" sz="2800" b="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(x, y)</a:t>
            </a:r>
            <a:endParaRPr lang="th-TH" sz="2800" dirty="0" smtClean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algn="l"/>
            <a:r>
              <a:rPr lang="th-TH" sz="2800" b="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1.  ยกปากกา</a:t>
            </a:r>
            <a:br>
              <a:rPr lang="th-TH" sz="2800" b="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th-TH" sz="2800" b="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2.  เคลื่อนที่ไปยังตำตำแหน่ง (</a:t>
            </a:r>
            <a:r>
              <a:rPr lang="en-US" sz="2800" b="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x, y</a:t>
            </a:r>
            <a:r>
              <a:rPr lang="th-TH" sz="2800" b="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)</a:t>
            </a:r>
            <a:br>
              <a:rPr lang="th-TH" sz="2800" b="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th-TH" sz="2800" b="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3.  วางปากกา</a:t>
            </a:r>
            <a:br>
              <a:rPr lang="th-TH" sz="2800" b="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th-TH" sz="2800" b="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4.  กำหนดทิศทางไปทางขวา</a:t>
            </a:r>
            <a:br>
              <a:rPr lang="th-TH" sz="2800" b="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th-TH" sz="2800" b="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5.</a:t>
            </a:r>
            <a:r>
              <a:rPr lang="en-US" sz="2800" b="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  </a:t>
            </a:r>
            <a:r>
              <a:rPr lang="th-TH" sz="2800" b="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วาดสี่เหลี่ยมจัตุรัสขนาด</a:t>
            </a:r>
            <a:r>
              <a:rPr lang="en-US" sz="2800" b="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 s</a:t>
            </a:r>
            <a: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r>
              <a:rPr lang="th-TH" sz="2800" b="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หน่วย</a:t>
            </a:r>
            <a: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/>
            </a:r>
            <a:b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en-US" sz="2800" b="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6.  </a:t>
            </a:r>
            <a:r>
              <a:rPr lang="th-TH" sz="2800" b="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หันซ้าย 90 องศา</a:t>
            </a:r>
            <a:br>
              <a:rPr lang="th-TH" sz="2800" b="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th-TH" sz="2800" b="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7.  เดินหน้า </a:t>
            </a:r>
            <a:r>
              <a:rPr lang="en-US" sz="2800" b="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s</a:t>
            </a:r>
            <a:r>
              <a:rPr lang="th-TH" sz="2800" b="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 หน่วย</a:t>
            </a:r>
            <a:br>
              <a:rPr lang="th-TH" sz="2800" b="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th-TH" sz="2800" b="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8.  หันหวา 90 องศา</a:t>
            </a:r>
            <a:br>
              <a:rPr lang="th-TH" sz="2800" b="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th-TH" sz="2800" b="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9.  วาดรูปสามเหลี่ยมด้านเท่าขนาด </a:t>
            </a:r>
            <a:r>
              <a:rPr lang="en-US" sz="2800" b="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s </a:t>
            </a:r>
            <a:r>
              <a:rPr lang="th-TH" sz="2800" b="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หน่วย</a:t>
            </a:r>
            <a:endParaRPr lang="en-US" sz="2800" b="0" dirty="0" smtClean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3555129" y="2849872"/>
            <a:ext cx="9285666" cy="2743481"/>
            <a:chOff x="3528412" y="2810966"/>
            <a:chExt cx="9285666" cy="2743481"/>
          </a:xfrm>
        </p:grpSpPr>
        <p:sp>
          <p:nvSpPr>
            <p:cNvPr id="19" name="Oval 18"/>
            <p:cNvSpPr/>
            <p:nvPr/>
          </p:nvSpPr>
          <p:spPr>
            <a:xfrm>
              <a:off x="3528412" y="2849872"/>
              <a:ext cx="851338" cy="765137"/>
            </a:xfrm>
            <a:prstGeom prst="ellipse">
              <a:avLst/>
            </a:prstGeom>
            <a:solidFill>
              <a:schemeClr val="accent1">
                <a:alpha val="26000"/>
              </a:schemeClr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th-TH" sz="2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Neue Medium"/>
              </a:endParaRPr>
            </a:p>
          </p:txBody>
        </p:sp>
        <p:sp>
          <p:nvSpPr>
            <p:cNvPr id="20" name="Oval 19"/>
            <p:cNvSpPr/>
            <p:nvPr/>
          </p:nvSpPr>
          <p:spPr>
            <a:xfrm>
              <a:off x="10218820" y="4943988"/>
              <a:ext cx="501730" cy="610459"/>
            </a:xfrm>
            <a:prstGeom prst="ellipse">
              <a:avLst/>
            </a:prstGeom>
            <a:solidFill>
              <a:schemeClr val="accent1">
                <a:alpha val="26000"/>
              </a:schemeClr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th-TH" sz="2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Neue Medium"/>
              </a:endParaRPr>
            </a:p>
          </p:txBody>
        </p:sp>
        <p:sp>
          <p:nvSpPr>
            <p:cNvPr id="22" name="Oval 21"/>
            <p:cNvSpPr/>
            <p:nvPr/>
          </p:nvSpPr>
          <p:spPr>
            <a:xfrm>
              <a:off x="6398857" y="2810966"/>
              <a:ext cx="851338" cy="765137"/>
            </a:xfrm>
            <a:prstGeom prst="ellipse">
              <a:avLst/>
            </a:prstGeom>
            <a:solidFill>
              <a:schemeClr val="accent1">
                <a:alpha val="26000"/>
              </a:schemeClr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th-TH" sz="2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Neue Medium"/>
              </a:endParaRPr>
            </a:p>
          </p:txBody>
        </p:sp>
        <p:sp>
          <p:nvSpPr>
            <p:cNvPr id="23" name="Oval 22"/>
            <p:cNvSpPr/>
            <p:nvPr/>
          </p:nvSpPr>
          <p:spPr>
            <a:xfrm>
              <a:off x="12211925" y="4991045"/>
              <a:ext cx="602153" cy="563402"/>
            </a:xfrm>
            <a:prstGeom prst="ellipse">
              <a:avLst/>
            </a:prstGeom>
            <a:solidFill>
              <a:schemeClr val="accent1">
                <a:alpha val="26000"/>
              </a:schemeClr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th-TH" sz="2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Neue Medium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482601" y="5601671"/>
            <a:ext cx="10569027" cy="2233844"/>
            <a:chOff x="482601" y="5601671"/>
            <a:chExt cx="10569027" cy="2233844"/>
          </a:xfrm>
        </p:grpSpPr>
        <p:sp>
          <p:nvSpPr>
            <p:cNvPr id="15" name="TextBox 14"/>
            <p:cNvSpPr txBox="1"/>
            <p:nvPr/>
          </p:nvSpPr>
          <p:spPr>
            <a:xfrm>
              <a:off x="482601" y="5601671"/>
              <a:ext cx="6091621" cy="595035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algn="l"/>
              <a:r>
                <a:rPr lang="th-TH" sz="3200" dirty="0" smtClean="0">
                  <a:latin typeface="TH Niramit AS" panose="02000506000000020004" pitchFamily="2" charset="-34"/>
                  <a:cs typeface="TH Niramit AS" panose="02000506000000020004" pitchFamily="2" charset="-34"/>
                </a:rPr>
                <a:t>ขั้นตอนย่อย  </a:t>
              </a:r>
              <a:r>
                <a:rPr lang="th-TH" sz="2800" b="0" dirty="0" smtClean="0">
                  <a:latin typeface="TH Niramit AS" panose="02000506000000020004" pitchFamily="2" charset="-34"/>
                  <a:cs typeface="TH Niramit AS" panose="02000506000000020004" pitchFamily="2" charset="-34"/>
                </a:rPr>
                <a:t>วาดสี่เหลี่ยมจัตุรัสขนาด </a:t>
              </a:r>
              <a:r>
                <a:rPr lang="en-US" sz="2800" b="0" dirty="0" smtClean="0">
                  <a:latin typeface="TH Niramit AS" panose="02000506000000020004" pitchFamily="2" charset="-34"/>
                  <a:cs typeface="TH Niramit AS" panose="02000506000000020004" pitchFamily="2" charset="-34"/>
                </a:rPr>
                <a:t>S </a:t>
              </a:r>
              <a:r>
                <a:rPr lang="th-TH" sz="2800" b="0" dirty="0" smtClean="0">
                  <a:latin typeface="TH Niramit AS" panose="02000506000000020004" pitchFamily="2" charset="-34"/>
                  <a:cs typeface="TH Niramit AS" panose="02000506000000020004" pitchFamily="2" charset="-34"/>
                </a:rPr>
                <a:t>หน่วย</a:t>
              </a:r>
              <a:endParaRPr lang="th-TH" sz="2800" dirty="0" smtClean="0"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  <p:sp>
          <p:nvSpPr>
            <p:cNvPr id="2" name="Left Arrow 1"/>
            <p:cNvSpPr/>
            <p:nvPr/>
          </p:nvSpPr>
          <p:spPr>
            <a:xfrm rot="1989566">
              <a:off x="4440155" y="6707105"/>
              <a:ext cx="2573413" cy="234736"/>
            </a:xfrm>
            <a:prstGeom prst="leftArrow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 cap="flat">
              <a:solidFill>
                <a:schemeClr val="tx1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th-TH" sz="2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Neue Medium"/>
              </a:endParaRPr>
            </a:p>
          </p:txBody>
        </p:sp>
        <p:sp>
          <p:nvSpPr>
            <p:cNvPr id="25" name="Oval 24"/>
            <p:cNvSpPr/>
            <p:nvPr/>
          </p:nvSpPr>
          <p:spPr>
            <a:xfrm>
              <a:off x="7006514" y="7070378"/>
              <a:ext cx="4045114" cy="765137"/>
            </a:xfrm>
            <a:prstGeom prst="ellipse">
              <a:avLst/>
            </a:prstGeom>
            <a:solidFill>
              <a:schemeClr val="accent4">
                <a:lumMod val="75000"/>
                <a:alpha val="26000"/>
              </a:schemeClr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th-TH" sz="2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Neue Medium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482602" y="7875691"/>
            <a:ext cx="10751738" cy="1541316"/>
            <a:chOff x="482602" y="7875691"/>
            <a:chExt cx="10751738" cy="1541316"/>
          </a:xfrm>
        </p:grpSpPr>
        <p:sp>
          <p:nvSpPr>
            <p:cNvPr id="16" name="TextBox 15"/>
            <p:cNvSpPr txBox="1"/>
            <p:nvPr/>
          </p:nvSpPr>
          <p:spPr>
            <a:xfrm>
              <a:off x="482602" y="7875691"/>
              <a:ext cx="6091620" cy="595035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algn="l"/>
              <a:r>
                <a:rPr lang="th-TH" sz="3200" dirty="0" smtClean="0">
                  <a:latin typeface="TH Niramit AS" panose="02000506000000020004" pitchFamily="2" charset="-34"/>
                  <a:cs typeface="TH Niramit AS" panose="02000506000000020004" pitchFamily="2" charset="-34"/>
                </a:rPr>
                <a:t>ขั้นตอนย่อย  </a:t>
              </a:r>
              <a:r>
                <a:rPr lang="th-TH" sz="2800" b="0" dirty="0" smtClean="0">
                  <a:latin typeface="TH Niramit AS" panose="02000506000000020004" pitchFamily="2" charset="-34"/>
                  <a:cs typeface="TH Niramit AS" panose="02000506000000020004" pitchFamily="2" charset="-34"/>
                </a:rPr>
                <a:t>วาดสามเหลี่ยมด้านเท่าขนาด </a:t>
              </a:r>
              <a:r>
                <a:rPr lang="en-US" sz="2800" b="0" dirty="0" smtClean="0">
                  <a:latin typeface="TH Niramit AS" panose="02000506000000020004" pitchFamily="2" charset="-34"/>
                  <a:cs typeface="TH Niramit AS" panose="02000506000000020004" pitchFamily="2" charset="-34"/>
                </a:rPr>
                <a:t>S </a:t>
              </a:r>
              <a:r>
                <a:rPr lang="th-TH" sz="2800" b="0" dirty="0" smtClean="0">
                  <a:latin typeface="TH Niramit AS" panose="02000506000000020004" pitchFamily="2" charset="-34"/>
                  <a:cs typeface="TH Niramit AS" panose="02000506000000020004" pitchFamily="2" charset="-34"/>
                </a:rPr>
                <a:t>หน่วย</a:t>
              </a:r>
              <a:endParaRPr lang="th-TH" sz="2800" dirty="0" smtClean="0"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  <p:sp>
          <p:nvSpPr>
            <p:cNvPr id="26" name="Oval 25"/>
            <p:cNvSpPr/>
            <p:nvPr/>
          </p:nvSpPr>
          <p:spPr>
            <a:xfrm>
              <a:off x="7189226" y="8651870"/>
              <a:ext cx="4045114" cy="765137"/>
            </a:xfrm>
            <a:prstGeom prst="ellipse">
              <a:avLst/>
            </a:prstGeom>
            <a:solidFill>
              <a:schemeClr val="accent5">
                <a:lumMod val="75000"/>
                <a:alpha val="26000"/>
              </a:schemeClr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th-TH" sz="2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Neue Medium"/>
              </a:endParaRPr>
            </a:p>
          </p:txBody>
        </p:sp>
        <p:sp>
          <p:nvSpPr>
            <p:cNvPr id="27" name="Left Arrow 26"/>
            <p:cNvSpPr/>
            <p:nvPr/>
          </p:nvSpPr>
          <p:spPr>
            <a:xfrm rot="1014764">
              <a:off x="4454853" y="8685311"/>
              <a:ext cx="2412197" cy="255225"/>
            </a:xfrm>
            <a:prstGeom prst="leftArrow">
              <a:avLst/>
            </a:prstGeom>
            <a:solidFill>
              <a:schemeClr val="accent5">
                <a:lumMod val="60000"/>
                <a:lumOff val="40000"/>
              </a:schemeClr>
            </a:solidFill>
            <a:ln w="12700" cap="flat">
              <a:solidFill>
                <a:schemeClr val="tx1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th-TH" sz="2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Neue Medium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4532464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7" name="Group"/>
          <p:cNvGrpSpPr/>
          <p:nvPr/>
        </p:nvGrpSpPr>
        <p:grpSpPr>
          <a:xfrm>
            <a:off x="1473363" y="-57447"/>
            <a:ext cx="11552737" cy="1270001"/>
            <a:chOff x="0" y="0"/>
            <a:chExt cx="11552735" cy="1270000"/>
          </a:xfrm>
        </p:grpSpPr>
        <p:sp>
          <p:nvSpPr>
            <p:cNvPr id="135" name="Shape"/>
            <p:cNvSpPr/>
            <p:nvPr/>
          </p:nvSpPr>
          <p:spPr>
            <a:xfrm flipH="1">
              <a:off x="605203" y="0"/>
              <a:ext cx="10947533" cy="127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0306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hueOff val="114395"/>
                <a:lumOff val="-24975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800"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  <p:sp>
          <p:nvSpPr>
            <p:cNvPr id="136" name="Shape"/>
            <p:cNvSpPr/>
            <p:nvPr/>
          </p:nvSpPr>
          <p:spPr>
            <a:xfrm flipH="1">
              <a:off x="0" y="0"/>
              <a:ext cx="1106017" cy="1270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668" y="533"/>
                  </a:moveTo>
                  <a:lnTo>
                    <a:pt x="21600" y="0"/>
                  </a:lnTo>
                  <a:lnTo>
                    <a:pt x="8883" y="21600"/>
                  </a:lnTo>
                  <a:lnTo>
                    <a:pt x="0" y="21600"/>
                  </a:lnTo>
                  <a:lnTo>
                    <a:pt x="12668" y="533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800"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</p:grpSp>
      <p:pic>
        <p:nvPicPr>
          <p:cNvPr id="138" name="Logo-IPST.png" descr="Logo-IPST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8830" y="84617"/>
            <a:ext cx="1106017" cy="1243296"/>
          </a:xfrm>
          <a:prstGeom prst="rect">
            <a:avLst/>
          </a:prstGeom>
          <a:ln w="12700">
            <a:miter lim="400000"/>
          </a:ln>
        </p:spPr>
      </p:pic>
      <p:sp>
        <p:nvSpPr>
          <p:cNvPr id="139" name="หัวข้อ"/>
          <p:cNvSpPr txBox="1"/>
          <p:nvPr/>
        </p:nvSpPr>
        <p:spPr>
          <a:xfrm>
            <a:off x="2871729" y="-71093"/>
            <a:ext cx="9335398" cy="13213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algn="l">
              <a:lnSpc>
                <a:spcPct val="120000"/>
              </a:lnSpc>
              <a:defRPr sz="7900">
                <a:solidFill>
                  <a:srgbClr val="FFFFFF"/>
                </a:solidFill>
                <a:latin typeface="TH Niramit AS"/>
                <a:ea typeface="TH Niramit AS"/>
                <a:cs typeface="TH Niramit AS"/>
                <a:sym typeface="TH Niramit AS"/>
              </a:defRPr>
            </a:lvl1pPr>
          </a:lstStyle>
          <a:p>
            <a:r>
              <a:rPr lang="th-TH" sz="66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การออกแบบอัลกอริทึม</a:t>
            </a:r>
          </a:p>
        </p:txBody>
      </p:sp>
      <p:grpSp>
        <p:nvGrpSpPr>
          <p:cNvPr id="144" name="Group"/>
          <p:cNvGrpSpPr/>
          <p:nvPr/>
        </p:nvGrpSpPr>
        <p:grpSpPr>
          <a:xfrm>
            <a:off x="-167607" y="9417007"/>
            <a:ext cx="13187614" cy="588751"/>
            <a:chOff x="0" y="0"/>
            <a:chExt cx="13187613" cy="588749"/>
          </a:xfrm>
        </p:grpSpPr>
        <p:sp>
          <p:nvSpPr>
            <p:cNvPr id="140" name="Shape"/>
            <p:cNvSpPr/>
            <p:nvPr/>
          </p:nvSpPr>
          <p:spPr>
            <a:xfrm>
              <a:off x="0" y="0"/>
              <a:ext cx="11949361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0306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hueOff val="114395"/>
                <a:lumOff val="-24975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800"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  <p:sp>
          <p:nvSpPr>
            <p:cNvPr id="141" name="Shape"/>
            <p:cNvSpPr/>
            <p:nvPr/>
          </p:nvSpPr>
          <p:spPr>
            <a:xfrm rot="10800000">
              <a:off x="11449243" y="0"/>
              <a:ext cx="925490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800"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  <p:sp>
          <p:nvSpPr>
            <p:cNvPr id="142" name="Shape"/>
            <p:cNvSpPr/>
            <p:nvPr/>
          </p:nvSpPr>
          <p:spPr>
            <a:xfrm rot="10800000">
              <a:off x="11862849" y="0"/>
              <a:ext cx="925490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800"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  <p:sp>
          <p:nvSpPr>
            <p:cNvPr id="143" name="Shape"/>
            <p:cNvSpPr/>
            <p:nvPr/>
          </p:nvSpPr>
          <p:spPr>
            <a:xfrm rot="10800000">
              <a:off x="12262125" y="0"/>
              <a:ext cx="925489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800"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1091789" y="1417739"/>
            <a:ext cx="11465474" cy="7797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th-TH" sz="44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ตัวอย่าง</a:t>
            </a:r>
            <a:r>
              <a:rPr lang="th-TH" sz="44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เมื่อสั่งให้วาดรูปบ้านขนาด 100 หน่วย ที่ตำแหน่ง (0,</a:t>
            </a:r>
            <a:r>
              <a:rPr lang="en-US" sz="44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r>
              <a:rPr lang="th-TH" sz="44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0)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91092" y="2197440"/>
            <a:ext cx="6133434" cy="447301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th-TH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ขั้นตอนย่อย  </a:t>
            </a: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วาดรูปบ้านขนาด </a:t>
            </a:r>
            <a: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S </a:t>
            </a: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หน่วย ที่ตำแหน่ง </a:t>
            </a:r>
            <a: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(x, y)</a:t>
            </a:r>
            <a:endParaRPr lang="th-TH" sz="28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algn="l"/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1.  ยกปากกา</a:t>
            </a:r>
            <a:b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2.  เคลื่อนที่ไปยังตำแหน่ง (</a:t>
            </a:r>
            <a: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x, y</a:t>
            </a: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)</a:t>
            </a:r>
            <a:b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3.  วางปากกา</a:t>
            </a:r>
            <a:b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  </a:t>
            </a:r>
            <a:b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b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/>
            </a:r>
            <a:b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b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/>
            </a:r>
            <a:b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endParaRPr lang="en-US" sz="2800" b="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8003628" y="3179380"/>
            <a:ext cx="977462" cy="776349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8981090" y="3179380"/>
            <a:ext cx="977462" cy="776349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9963808" y="3179379"/>
            <a:ext cx="977462" cy="776349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8003628" y="3955729"/>
            <a:ext cx="977462" cy="776349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8981090" y="3955729"/>
            <a:ext cx="977462" cy="776349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9963808" y="3960275"/>
            <a:ext cx="977462" cy="776349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8003628" y="4727532"/>
            <a:ext cx="977462" cy="776349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8981090" y="4727532"/>
            <a:ext cx="977462" cy="776349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9963808" y="4732078"/>
            <a:ext cx="977462" cy="776349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828785" y="5584040"/>
            <a:ext cx="3866458" cy="41036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th-TH" sz="2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 0          100        200       300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524319" y="4491570"/>
            <a:ext cx="405560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th-TH" sz="2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100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7521459" y="3719766"/>
            <a:ext cx="405559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th-TH" sz="2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200</a:t>
            </a:r>
          </a:p>
        </p:txBody>
      </p:sp>
      <p:sp>
        <p:nvSpPr>
          <p:cNvPr id="8" name="Oval 7"/>
          <p:cNvSpPr/>
          <p:nvPr/>
        </p:nvSpPr>
        <p:spPr>
          <a:xfrm>
            <a:off x="7900807" y="5391638"/>
            <a:ext cx="205641" cy="224486"/>
          </a:xfrm>
          <a:prstGeom prst="ellipse">
            <a:avLst/>
          </a:prstGeom>
          <a:solidFill>
            <a:srgbClr val="C00000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320455956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7" name="Group"/>
          <p:cNvGrpSpPr/>
          <p:nvPr/>
        </p:nvGrpSpPr>
        <p:grpSpPr>
          <a:xfrm>
            <a:off x="1473363" y="-57447"/>
            <a:ext cx="11552737" cy="1270001"/>
            <a:chOff x="0" y="0"/>
            <a:chExt cx="11552735" cy="1270000"/>
          </a:xfrm>
        </p:grpSpPr>
        <p:sp>
          <p:nvSpPr>
            <p:cNvPr id="135" name="Shape"/>
            <p:cNvSpPr/>
            <p:nvPr/>
          </p:nvSpPr>
          <p:spPr>
            <a:xfrm flipH="1">
              <a:off x="605203" y="0"/>
              <a:ext cx="10947533" cy="127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0306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hueOff val="114395"/>
                <a:lumOff val="-24975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800"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  <p:sp>
          <p:nvSpPr>
            <p:cNvPr id="136" name="Shape"/>
            <p:cNvSpPr/>
            <p:nvPr/>
          </p:nvSpPr>
          <p:spPr>
            <a:xfrm flipH="1">
              <a:off x="0" y="0"/>
              <a:ext cx="1106017" cy="1270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668" y="533"/>
                  </a:moveTo>
                  <a:lnTo>
                    <a:pt x="21600" y="0"/>
                  </a:lnTo>
                  <a:lnTo>
                    <a:pt x="8883" y="21600"/>
                  </a:lnTo>
                  <a:lnTo>
                    <a:pt x="0" y="21600"/>
                  </a:lnTo>
                  <a:lnTo>
                    <a:pt x="12668" y="533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800"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</p:grpSp>
      <p:pic>
        <p:nvPicPr>
          <p:cNvPr id="138" name="Logo-IPST.png" descr="Logo-IPST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8830" y="84617"/>
            <a:ext cx="1106017" cy="1243296"/>
          </a:xfrm>
          <a:prstGeom prst="rect">
            <a:avLst/>
          </a:prstGeom>
          <a:ln w="12700">
            <a:miter lim="400000"/>
          </a:ln>
        </p:spPr>
      </p:pic>
      <p:sp>
        <p:nvSpPr>
          <p:cNvPr id="139" name="หัวข้อ"/>
          <p:cNvSpPr txBox="1"/>
          <p:nvPr/>
        </p:nvSpPr>
        <p:spPr>
          <a:xfrm>
            <a:off x="2871729" y="-71093"/>
            <a:ext cx="9335398" cy="13213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algn="l">
              <a:lnSpc>
                <a:spcPct val="120000"/>
              </a:lnSpc>
              <a:defRPr sz="7900">
                <a:solidFill>
                  <a:srgbClr val="FFFFFF"/>
                </a:solidFill>
                <a:latin typeface="TH Niramit AS"/>
                <a:ea typeface="TH Niramit AS"/>
                <a:cs typeface="TH Niramit AS"/>
                <a:sym typeface="TH Niramit AS"/>
              </a:defRPr>
            </a:lvl1pPr>
          </a:lstStyle>
          <a:p>
            <a:r>
              <a:rPr lang="th-TH" sz="66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การออกแบบอัลกอริทึม</a:t>
            </a:r>
          </a:p>
        </p:txBody>
      </p:sp>
      <p:grpSp>
        <p:nvGrpSpPr>
          <p:cNvPr id="144" name="Group"/>
          <p:cNvGrpSpPr/>
          <p:nvPr/>
        </p:nvGrpSpPr>
        <p:grpSpPr>
          <a:xfrm>
            <a:off x="-167607" y="9417007"/>
            <a:ext cx="13187614" cy="588751"/>
            <a:chOff x="0" y="0"/>
            <a:chExt cx="13187613" cy="588749"/>
          </a:xfrm>
        </p:grpSpPr>
        <p:sp>
          <p:nvSpPr>
            <p:cNvPr id="140" name="Shape"/>
            <p:cNvSpPr/>
            <p:nvPr/>
          </p:nvSpPr>
          <p:spPr>
            <a:xfrm>
              <a:off x="0" y="0"/>
              <a:ext cx="11949361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0306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hueOff val="114395"/>
                <a:lumOff val="-24975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800"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  <p:sp>
          <p:nvSpPr>
            <p:cNvPr id="141" name="Shape"/>
            <p:cNvSpPr/>
            <p:nvPr/>
          </p:nvSpPr>
          <p:spPr>
            <a:xfrm rot="10800000">
              <a:off x="11449243" y="0"/>
              <a:ext cx="925490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800"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  <p:sp>
          <p:nvSpPr>
            <p:cNvPr id="142" name="Shape"/>
            <p:cNvSpPr/>
            <p:nvPr/>
          </p:nvSpPr>
          <p:spPr>
            <a:xfrm rot="10800000">
              <a:off x="11862849" y="0"/>
              <a:ext cx="925490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800"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  <p:sp>
          <p:nvSpPr>
            <p:cNvPr id="143" name="Shape"/>
            <p:cNvSpPr/>
            <p:nvPr/>
          </p:nvSpPr>
          <p:spPr>
            <a:xfrm rot="10800000">
              <a:off x="12262125" y="0"/>
              <a:ext cx="925489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800"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1091789" y="1417739"/>
            <a:ext cx="11465474" cy="7797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th-TH" sz="44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ตัวอย่าง</a:t>
            </a:r>
            <a:r>
              <a:rPr lang="th-TH" sz="44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เมื่อสั่งให้วาดรูปบ้านขนาด 100 หน่วย ที่ตำแหน่ง (0, 0)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91092" y="2197440"/>
            <a:ext cx="6133434" cy="447301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th-TH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ขั้นตอนย่อย  </a:t>
            </a: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วาดรูปบ้านขนาด </a:t>
            </a:r>
            <a: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S </a:t>
            </a: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หน่วย ที่ตำแหน่ง </a:t>
            </a:r>
            <a: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(x, y)</a:t>
            </a:r>
            <a:endParaRPr lang="th-TH" sz="28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algn="l"/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1.  ยกปากกา</a:t>
            </a:r>
            <a:b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2.  เคลื่อนที่ไปยังตำแหน่ง (</a:t>
            </a:r>
            <a: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x, y</a:t>
            </a: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)</a:t>
            </a:r>
            <a:b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3.  วางปากกา</a:t>
            </a:r>
            <a:b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4.  กำหนดทิศทางไปทางขวา</a:t>
            </a:r>
            <a:b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b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/>
            </a:r>
            <a:b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b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b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endParaRPr lang="en-US" sz="2800" b="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8003628" y="3179380"/>
            <a:ext cx="977462" cy="776349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8981090" y="3179380"/>
            <a:ext cx="977462" cy="776349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9963808" y="3179379"/>
            <a:ext cx="977462" cy="776349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8003628" y="3955729"/>
            <a:ext cx="977462" cy="776349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8981090" y="3955729"/>
            <a:ext cx="977462" cy="776349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9963808" y="3960275"/>
            <a:ext cx="977462" cy="776349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8003628" y="4727532"/>
            <a:ext cx="977462" cy="776349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8981090" y="4727532"/>
            <a:ext cx="977462" cy="776349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9963808" y="4732078"/>
            <a:ext cx="977462" cy="776349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524319" y="4491570"/>
            <a:ext cx="405560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th-TH" sz="2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100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7521459" y="3719766"/>
            <a:ext cx="405559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th-TH" sz="2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200</a:t>
            </a:r>
          </a:p>
        </p:txBody>
      </p:sp>
      <p:sp>
        <p:nvSpPr>
          <p:cNvPr id="2" name="Right Arrow 1"/>
          <p:cNvSpPr/>
          <p:nvPr/>
        </p:nvSpPr>
        <p:spPr>
          <a:xfrm>
            <a:off x="7931162" y="5376041"/>
            <a:ext cx="251139" cy="268014"/>
          </a:xfrm>
          <a:prstGeom prst="rightArrow">
            <a:avLst/>
          </a:prstGeom>
          <a:solidFill>
            <a:srgbClr val="C00000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91092" y="4456353"/>
            <a:ext cx="4985236" cy="96436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th-TH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5.  </a:t>
            </a: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วาดสี่เหลี่ยมจัตุรัสขนาด</a:t>
            </a:r>
            <a: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 s </a:t>
            </a: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หน่วย</a:t>
            </a:r>
            <a: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/>
            </a:r>
            <a:b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endParaRPr lang="th-TH" sz="2800" b="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91092" y="6964223"/>
            <a:ext cx="6091621" cy="188769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th-TH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ขั้นตอนย่อย  </a:t>
            </a: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วาดสี่เหลี่ยมจัตุรัสขนาด </a:t>
            </a:r>
            <a: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S </a:t>
            </a: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หน่วย</a:t>
            </a:r>
            <a:endParaRPr lang="th-TH" sz="28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algn="l"/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1.  ทำคำสั่งต่อไปนี้ซ้ำ 4 รอบ</a:t>
            </a:r>
            <a:b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	1.1	เดินหน้า </a:t>
            </a:r>
            <a: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S </a:t>
            </a: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หน่วย</a:t>
            </a:r>
            <a:b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	1.2	หันซ้าย 90 องศา</a:t>
            </a:r>
            <a:endParaRPr lang="th-TH" sz="4000" b="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3340715" y="4456389"/>
            <a:ext cx="1794028" cy="3118293"/>
            <a:chOff x="3340715" y="4456389"/>
            <a:chExt cx="1794028" cy="3118293"/>
          </a:xfrm>
        </p:grpSpPr>
        <p:sp>
          <p:nvSpPr>
            <p:cNvPr id="38" name="Oval 37"/>
            <p:cNvSpPr/>
            <p:nvPr/>
          </p:nvSpPr>
          <p:spPr>
            <a:xfrm>
              <a:off x="3340715" y="4456389"/>
              <a:ext cx="501730" cy="610459"/>
            </a:xfrm>
            <a:prstGeom prst="ellipse">
              <a:avLst/>
            </a:prstGeom>
            <a:solidFill>
              <a:schemeClr val="accent1">
                <a:alpha val="26000"/>
              </a:schemeClr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th-TH" sz="2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Neue Medium"/>
              </a:endParaRPr>
            </a:p>
          </p:txBody>
        </p:sp>
        <p:sp>
          <p:nvSpPr>
            <p:cNvPr id="40" name="Oval 39"/>
            <p:cNvSpPr/>
            <p:nvPr/>
          </p:nvSpPr>
          <p:spPr>
            <a:xfrm>
              <a:off x="4633013" y="6964223"/>
              <a:ext cx="501730" cy="610459"/>
            </a:xfrm>
            <a:prstGeom prst="ellipse">
              <a:avLst/>
            </a:prstGeom>
            <a:solidFill>
              <a:schemeClr val="accent1">
                <a:alpha val="26000"/>
              </a:schemeClr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th-TH" sz="2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Neue Medium"/>
              </a:endParaRPr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xmlns="" id="{51B22730-E0D7-4E92-AE83-C47B75B76288}"/>
              </a:ext>
            </a:extLst>
          </p:cNvPr>
          <p:cNvSpPr txBox="1"/>
          <p:nvPr/>
        </p:nvSpPr>
        <p:spPr>
          <a:xfrm>
            <a:off x="7828785" y="5584040"/>
            <a:ext cx="3866458" cy="41036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th-TH" sz="2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 0          100        200       300</a:t>
            </a:r>
          </a:p>
        </p:txBody>
      </p:sp>
    </p:spTree>
    <p:extLst>
      <p:ext uri="{BB962C8B-B14F-4D97-AF65-F5344CB8AC3E}">
        <p14:creationId xmlns:p14="http://schemas.microsoft.com/office/powerpoint/2010/main" val="346039596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7" name="Group"/>
          <p:cNvGrpSpPr/>
          <p:nvPr/>
        </p:nvGrpSpPr>
        <p:grpSpPr>
          <a:xfrm>
            <a:off x="1473363" y="-57447"/>
            <a:ext cx="11552737" cy="1270001"/>
            <a:chOff x="0" y="0"/>
            <a:chExt cx="11552735" cy="1270000"/>
          </a:xfrm>
        </p:grpSpPr>
        <p:sp>
          <p:nvSpPr>
            <p:cNvPr id="135" name="Shape"/>
            <p:cNvSpPr/>
            <p:nvPr/>
          </p:nvSpPr>
          <p:spPr>
            <a:xfrm flipH="1">
              <a:off x="605203" y="0"/>
              <a:ext cx="10947533" cy="127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0306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hueOff val="114395"/>
                <a:lumOff val="-24975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800"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  <p:sp>
          <p:nvSpPr>
            <p:cNvPr id="136" name="Shape"/>
            <p:cNvSpPr/>
            <p:nvPr/>
          </p:nvSpPr>
          <p:spPr>
            <a:xfrm flipH="1">
              <a:off x="0" y="0"/>
              <a:ext cx="1106017" cy="1270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668" y="533"/>
                  </a:moveTo>
                  <a:lnTo>
                    <a:pt x="21600" y="0"/>
                  </a:lnTo>
                  <a:lnTo>
                    <a:pt x="8883" y="21600"/>
                  </a:lnTo>
                  <a:lnTo>
                    <a:pt x="0" y="21600"/>
                  </a:lnTo>
                  <a:lnTo>
                    <a:pt x="12668" y="533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800"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</p:grpSp>
      <p:pic>
        <p:nvPicPr>
          <p:cNvPr id="138" name="Logo-IPST.png" descr="Logo-IPST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8830" y="84617"/>
            <a:ext cx="1106017" cy="1243296"/>
          </a:xfrm>
          <a:prstGeom prst="rect">
            <a:avLst/>
          </a:prstGeom>
          <a:ln w="12700">
            <a:miter lim="400000"/>
          </a:ln>
        </p:spPr>
      </p:pic>
      <p:sp>
        <p:nvSpPr>
          <p:cNvPr id="139" name="หัวข้อ"/>
          <p:cNvSpPr txBox="1"/>
          <p:nvPr/>
        </p:nvSpPr>
        <p:spPr>
          <a:xfrm>
            <a:off x="2871729" y="-71093"/>
            <a:ext cx="9335398" cy="13213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algn="l">
              <a:lnSpc>
                <a:spcPct val="120000"/>
              </a:lnSpc>
              <a:defRPr sz="7900">
                <a:solidFill>
                  <a:srgbClr val="FFFFFF"/>
                </a:solidFill>
                <a:latin typeface="TH Niramit AS"/>
                <a:ea typeface="TH Niramit AS"/>
                <a:cs typeface="TH Niramit AS"/>
                <a:sym typeface="TH Niramit AS"/>
              </a:defRPr>
            </a:lvl1pPr>
          </a:lstStyle>
          <a:p>
            <a:r>
              <a:rPr lang="th-TH" sz="66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การออกแบบอัลกอริทึม</a:t>
            </a:r>
          </a:p>
        </p:txBody>
      </p:sp>
      <p:grpSp>
        <p:nvGrpSpPr>
          <p:cNvPr id="144" name="Group"/>
          <p:cNvGrpSpPr/>
          <p:nvPr/>
        </p:nvGrpSpPr>
        <p:grpSpPr>
          <a:xfrm>
            <a:off x="-167607" y="9417007"/>
            <a:ext cx="13187614" cy="588751"/>
            <a:chOff x="0" y="0"/>
            <a:chExt cx="13187613" cy="588749"/>
          </a:xfrm>
        </p:grpSpPr>
        <p:sp>
          <p:nvSpPr>
            <p:cNvPr id="140" name="Shape"/>
            <p:cNvSpPr/>
            <p:nvPr/>
          </p:nvSpPr>
          <p:spPr>
            <a:xfrm>
              <a:off x="0" y="0"/>
              <a:ext cx="11949361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0306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hueOff val="114395"/>
                <a:lumOff val="-24975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800"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  <p:sp>
          <p:nvSpPr>
            <p:cNvPr id="141" name="Shape"/>
            <p:cNvSpPr/>
            <p:nvPr/>
          </p:nvSpPr>
          <p:spPr>
            <a:xfrm rot="10800000">
              <a:off x="11449243" y="0"/>
              <a:ext cx="925490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800"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  <p:sp>
          <p:nvSpPr>
            <p:cNvPr id="142" name="Shape"/>
            <p:cNvSpPr/>
            <p:nvPr/>
          </p:nvSpPr>
          <p:spPr>
            <a:xfrm rot="10800000">
              <a:off x="11862849" y="0"/>
              <a:ext cx="925490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800"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  <p:sp>
          <p:nvSpPr>
            <p:cNvPr id="143" name="Shape"/>
            <p:cNvSpPr/>
            <p:nvPr/>
          </p:nvSpPr>
          <p:spPr>
            <a:xfrm rot="10800000">
              <a:off x="12262125" y="0"/>
              <a:ext cx="925489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800"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1091789" y="1417739"/>
            <a:ext cx="11465474" cy="7797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th-TH" sz="44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ตัวอย่าง</a:t>
            </a:r>
            <a:r>
              <a:rPr lang="th-TH" sz="44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เมื่อสั่งให้วาดรูปบ้านขนาด 100 หน่วย ที่ตำแหน่ง (0, 0)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91092" y="2197440"/>
            <a:ext cx="6133434" cy="447301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th-TH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ขั้นตอนย่อย  </a:t>
            </a: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วาดรูปบ้านขนาด </a:t>
            </a:r>
            <a: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S </a:t>
            </a: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หน่วย ที่ตำแหน่ง </a:t>
            </a:r>
            <a: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(x, y)</a:t>
            </a:r>
            <a:endParaRPr lang="th-TH" sz="28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algn="l"/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1.  ยกปากกา</a:t>
            </a:r>
            <a:b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2.  เคลื่อนที่ไปยังตำแหน่ง (</a:t>
            </a:r>
            <a: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x, y</a:t>
            </a: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)</a:t>
            </a:r>
            <a:b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3.  วางปากกา</a:t>
            </a:r>
            <a:b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4.  กำหนดทิศทางไปทางขวา</a:t>
            </a:r>
            <a:b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b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/>
            </a:r>
            <a:b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b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b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endParaRPr lang="en-US" sz="2800" b="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8003628" y="3179380"/>
            <a:ext cx="977462" cy="776349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8981090" y="3179380"/>
            <a:ext cx="977462" cy="776349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9963808" y="3179379"/>
            <a:ext cx="977462" cy="776349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8003628" y="3955729"/>
            <a:ext cx="977462" cy="776349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8981090" y="3955729"/>
            <a:ext cx="977462" cy="776349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9963808" y="3960275"/>
            <a:ext cx="977462" cy="776349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8003628" y="4727532"/>
            <a:ext cx="977462" cy="776349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8981090" y="4727532"/>
            <a:ext cx="977462" cy="776349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9963808" y="4732078"/>
            <a:ext cx="977462" cy="776349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524319" y="4491570"/>
            <a:ext cx="405560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th-TH" sz="2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100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7521459" y="3719766"/>
            <a:ext cx="405559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th-TH" sz="2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200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91092" y="4456353"/>
            <a:ext cx="4985236" cy="96436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th-TH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5.  </a:t>
            </a: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วาดสี่เหลี่ยมจัตุรัสขนาด</a:t>
            </a:r>
            <a: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 s </a:t>
            </a: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หน่วย</a:t>
            </a:r>
            <a: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/>
            </a:r>
            <a:b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endParaRPr lang="th-TH" sz="2800" b="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91092" y="6964223"/>
            <a:ext cx="6091621" cy="188769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th-TH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ขั้นตอนย่อย  </a:t>
            </a: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วาดสี่เหลี่ยมจัตุรัสขนาด </a:t>
            </a:r>
            <a: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S </a:t>
            </a: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หน่วย</a:t>
            </a:r>
            <a:endParaRPr lang="th-TH" sz="28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algn="l"/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1.  ทำคำสั่งต่อไปนี้ซ้ำ 4 รอบ</a:t>
            </a:r>
            <a:b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	1.1	เดินหน้า </a:t>
            </a:r>
            <a: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S </a:t>
            </a: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หน่วย</a:t>
            </a:r>
            <a:b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	1.2	หันซ้าย 90 องศา</a:t>
            </a:r>
            <a:endParaRPr lang="th-TH" sz="4000" b="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38" name="Oval 37"/>
          <p:cNvSpPr/>
          <p:nvPr/>
        </p:nvSpPr>
        <p:spPr>
          <a:xfrm>
            <a:off x="3340715" y="4456389"/>
            <a:ext cx="501730" cy="610459"/>
          </a:xfrm>
          <a:prstGeom prst="ellipse">
            <a:avLst/>
          </a:prstGeom>
          <a:solidFill>
            <a:schemeClr val="accent1">
              <a:alpha val="26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40" name="Oval 39"/>
          <p:cNvSpPr/>
          <p:nvPr/>
        </p:nvSpPr>
        <p:spPr>
          <a:xfrm>
            <a:off x="4633013" y="6964223"/>
            <a:ext cx="501730" cy="610459"/>
          </a:xfrm>
          <a:prstGeom prst="ellipse">
            <a:avLst/>
          </a:prstGeom>
          <a:solidFill>
            <a:schemeClr val="accent1">
              <a:alpha val="26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8003628" y="5483783"/>
            <a:ext cx="925641" cy="0"/>
          </a:xfrm>
          <a:prstGeom prst="line">
            <a:avLst/>
          </a:prstGeom>
          <a:noFill/>
          <a:ln w="57150" cap="flat">
            <a:solidFill>
              <a:srgbClr val="0033CC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0" name="TextBox 9"/>
          <p:cNvSpPr txBox="1"/>
          <p:nvPr/>
        </p:nvSpPr>
        <p:spPr>
          <a:xfrm>
            <a:off x="7972369" y="2491472"/>
            <a:ext cx="817533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th-TH" sz="2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H Niramit AS" panose="02000506000000020004" pitchFamily="2" charset="-34"/>
                <a:cs typeface="TH Niramit AS" panose="02000506000000020004" pitchFamily="2" charset="-34"/>
                <a:sym typeface="Helvetica Neue"/>
              </a:rPr>
              <a:t>รอบที่ 1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1168365" y="5359327"/>
            <a:ext cx="7938294" cy="3072056"/>
            <a:chOff x="1168365" y="5359327"/>
            <a:chExt cx="7938294" cy="3072056"/>
          </a:xfrm>
        </p:grpSpPr>
        <p:grpSp>
          <p:nvGrpSpPr>
            <p:cNvPr id="11" name="Group 10"/>
            <p:cNvGrpSpPr/>
            <p:nvPr/>
          </p:nvGrpSpPr>
          <p:grpSpPr>
            <a:xfrm>
              <a:off x="5910176" y="5359327"/>
              <a:ext cx="3196483" cy="2904205"/>
              <a:chOff x="5910176" y="5359327"/>
              <a:chExt cx="3196483" cy="2904205"/>
            </a:xfrm>
          </p:grpSpPr>
          <p:sp>
            <p:nvSpPr>
              <p:cNvPr id="41" name="Right Arrow 40"/>
              <p:cNvSpPr/>
              <p:nvPr/>
            </p:nvSpPr>
            <p:spPr>
              <a:xfrm>
                <a:off x="8855520" y="5359327"/>
                <a:ext cx="251139" cy="268014"/>
              </a:xfrm>
              <a:prstGeom prst="rightArrow">
                <a:avLst/>
              </a:prstGeom>
              <a:solidFill>
                <a:srgbClr val="C00000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th-TH" sz="22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+mn-lt"/>
                  <a:ea typeface="+mn-ea"/>
                  <a:cs typeface="+mn-cs"/>
                  <a:sym typeface="Helvetica Neue Medium"/>
                </a:endParaRPr>
              </a:p>
            </p:txBody>
          </p:sp>
          <p:sp>
            <p:nvSpPr>
              <p:cNvPr id="44" name="Left Arrow 43"/>
              <p:cNvSpPr/>
              <p:nvPr/>
            </p:nvSpPr>
            <p:spPr>
              <a:xfrm>
                <a:off x="5910176" y="7932456"/>
                <a:ext cx="1437259" cy="331076"/>
              </a:xfrm>
              <a:prstGeom prst="leftArrow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th-TH" sz="22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+mn-lt"/>
                  <a:ea typeface="+mn-ea"/>
                  <a:cs typeface="+mn-cs"/>
                  <a:sym typeface="Helvetica Neue Medium"/>
                </a:endParaRPr>
              </a:p>
            </p:txBody>
          </p:sp>
        </p:grpSp>
        <p:sp>
          <p:nvSpPr>
            <p:cNvPr id="14" name="Rectangle 13"/>
            <p:cNvSpPr/>
            <p:nvPr/>
          </p:nvSpPr>
          <p:spPr>
            <a:xfrm>
              <a:off x="1168365" y="7908071"/>
              <a:ext cx="4741811" cy="523312"/>
            </a:xfrm>
            <a:prstGeom prst="rect">
              <a:avLst/>
            </a:prstGeom>
            <a:solidFill>
              <a:schemeClr val="accent1">
                <a:alpha val="28000"/>
              </a:schemeClr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th-TH" sz="2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Neue Medium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1178010" y="5321557"/>
            <a:ext cx="7988380" cy="3515683"/>
            <a:chOff x="1178010" y="5321557"/>
            <a:chExt cx="7988380" cy="3515683"/>
          </a:xfrm>
        </p:grpSpPr>
        <p:grpSp>
          <p:nvGrpSpPr>
            <p:cNvPr id="12" name="Group 11"/>
            <p:cNvGrpSpPr/>
            <p:nvPr/>
          </p:nvGrpSpPr>
          <p:grpSpPr>
            <a:xfrm>
              <a:off x="5919821" y="5321557"/>
              <a:ext cx="3246569" cy="3493349"/>
              <a:chOff x="5919821" y="5321557"/>
              <a:chExt cx="3246569" cy="3493349"/>
            </a:xfrm>
          </p:grpSpPr>
          <p:sp>
            <p:nvSpPr>
              <p:cNvPr id="42" name="Right Arrow 41"/>
              <p:cNvSpPr/>
              <p:nvPr/>
            </p:nvSpPr>
            <p:spPr>
              <a:xfrm rot="16200000" flipV="1">
                <a:off x="8867514" y="5249828"/>
                <a:ext cx="227148" cy="370605"/>
              </a:xfrm>
              <a:prstGeom prst="rightArrow">
                <a:avLst/>
              </a:prstGeom>
              <a:solidFill>
                <a:srgbClr val="C00000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th-TH" sz="22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+mn-lt"/>
                  <a:ea typeface="+mn-ea"/>
                  <a:cs typeface="+mn-cs"/>
                  <a:sym typeface="Helvetica Neue Medium"/>
                </a:endParaRPr>
              </a:p>
            </p:txBody>
          </p:sp>
          <p:sp>
            <p:nvSpPr>
              <p:cNvPr id="43" name="Left Arrow 42"/>
              <p:cNvSpPr/>
              <p:nvPr/>
            </p:nvSpPr>
            <p:spPr>
              <a:xfrm>
                <a:off x="5919821" y="8483830"/>
                <a:ext cx="1437259" cy="331076"/>
              </a:xfrm>
              <a:prstGeom prst="leftArrow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th-TH" sz="22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+mn-lt"/>
                  <a:ea typeface="+mn-ea"/>
                  <a:cs typeface="+mn-cs"/>
                  <a:sym typeface="Helvetica Neue Medium"/>
                </a:endParaRPr>
              </a:p>
            </p:txBody>
          </p:sp>
        </p:grpSp>
        <p:sp>
          <p:nvSpPr>
            <p:cNvPr id="45" name="Rectangle 44"/>
            <p:cNvSpPr/>
            <p:nvPr/>
          </p:nvSpPr>
          <p:spPr>
            <a:xfrm>
              <a:off x="1178010" y="8387712"/>
              <a:ext cx="4748326" cy="449528"/>
            </a:xfrm>
            <a:prstGeom prst="rect">
              <a:avLst/>
            </a:prstGeom>
            <a:solidFill>
              <a:schemeClr val="accent1">
                <a:alpha val="28000"/>
              </a:schemeClr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th-TH" sz="2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Neue Medium"/>
              </a:endParaRPr>
            </a:p>
          </p:txBody>
        </p: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xmlns="" id="{CFA80524-878D-46A6-A27C-CFB835739DF3}"/>
              </a:ext>
            </a:extLst>
          </p:cNvPr>
          <p:cNvSpPr txBox="1"/>
          <p:nvPr/>
        </p:nvSpPr>
        <p:spPr>
          <a:xfrm>
            <a:off x="7828785" y="5584040"/>
            <a:ext cx="3866458" cy="41036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th-TH" sz="2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 0          100        200       300</a:t>
            </a:r>
          </a:p>
        </p:txBody>
      </p:sp>
    </p:spTree>
    <p:extLst>
      <p:ext uri="{BB962C8B-B14F-4D97-AF65-F5344CB8AC3E}">
        <p14:creationId xmlns:p14="http://schemas.microsoft.com/office/powerpoint/2010/main" val="305435166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7" name="Group"/>
          <p:cNvGrpSpPr/>
          <p:nvPr/>
        </p:nvGrpSpPr>
        <p:grpSpPr>
          <a:xfrm>
            <a:off x="1473363" y="-57447"/>
            <a:ext cx="11552737" cy="1270001"/>
            <a:chOff x="0" y="0"/>
            <a:chExt cx="11552735" cy="1270000"/>
          </a:xfrm>
        </p:grpSpPr>
        <p:sp>
          <p:nvSpPr>
            <p:cNvPr id="135" name="Shape"/>
            <p:cNvSpPr/>
            <p:nvPr/>
          </p:nvSpPr>
          <p:spPr>
            <a:xfrm flipH="1">
              <a:off x="605203" y="0"/>
              <a:ext cx="10947533" cy="127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0306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hueOff val="114395"/>
                <a:lumOff val="-24975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800"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  <p:sp>
          <p:nvSpPr>
            <p:cNvPr id="136" name="Shape"/>
            <p:cNvSpPr/>
            <p:nvPr/>
          </p:nvSpPr>
          <p:spPr>
            <a:xfrm flipH="1">
              <a:off x="0" y="0"/>
              <a:ext cx="1106017" cy="1270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668" y="533"/>
                  </a:moveTo>
                  <a:lnTo>
                    <a:pt x="21600" y="0"/>
                  </a:lnTo>
                  <a:lnTo>
                    <a:pt x="8883" y="21600"/>
                  </a:lnTo>
                  <a:lnTo>
                    <a:pt x="0" y="21600"/>
                  </a:lnTo>
                  <a:lnTo>
                    <a:pt x="12668" y="533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800"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</p:grpSp>
      <p:pic>
        <p:nvPicPr>
          <p:cNvPr id="138" name="Logo-IPST.png" descr="Logo-IPST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8830" y="84617"/>
            <a:ext cx="1106017" cy="1243296"/>
          </a:xfrm>
          <a:prstGeom prst="rect">
            <a:avLst/>
          </a:prstGeom>
          <a:ln w="12700">
            <a:miter lim="400000"/>
          </a:ln>
        </p:spPr>
      </p:pic>
      <p:sp>
        <p:nvSpPr>
          <p:cNvPr id="139" name="หัวข้อ"/>
          <p:cNvSpPr txBox="1"/>
          <p:nvPr/>
        </p:nvSpPr>
        <p:spPr>
          <a:xfrm>
            <a:off x="2871729" y="-71093"/>
            <a:ext cx="9335398" cy="13213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algn="l">
              <a:lnSpc>
                <a:spcPct val="120000"/>
              </a:lnSpc>
              <a:defRPr sz="7900">
                <a:solidFill>
                  <a:srgbClr val="FFFFFF"/>
                </a:solidFill>
                <a:latin typeface="TH Niramit AS"/>
                <a:ea typeface="TH Niramit AS"/>
                <a:cs typeface="TH Niramit AS"/>
                <a:sym typeface="TH Niramit AS"/>
              </a:defRPr>
            </a:lvl1pPr>
          </a:lstStyle>
          <a:p>
            <a:r>
              <a:rPr lang="th-TH" sz="66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การออกแบบอัลกอริทึม</a:t>
            </a:r>
          </a:p>
        </p:txBody>
      </p:sp>
      <p:grpSp>
        <p:nvGrpSpPr>
          <p:cNvPr id="144" name="Group"/>
          <p:cNvGrpSpPr/>
          <p:nvPr/>
        </p:nvGrpSpPr>
        <p:grpSpPr>
          <a:xfrm>
            <a:off x="-167607" y="9417007"/>
            <a:ext cx="13187614" cy="588751"/>
            <a:chOff x="0" y="0"/>
            <a:chExt cx="13187613" cy="588749"/>
          </a:xfrm>
        </p:grpSpPr>
        <p:sp>
          <p:nvSpPr>
            <p:cNvPr id="140" name="Shape"/>
            <p:cNvSpPr/>
            <p:nvPr/>
          </p:nvSpPr>
          <p:spPr>
            <a:xfrm>
              <a:off x="0" y="0"/>
              <a:ext cx="11949361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0306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hueOff val="114395"/>
                <a:lumOff val="-24975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800"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  <p:sp>
          <p:nvSpPr>
            <p:cNvPr id="141" name="Shape"/>
            <p:cNvSpPr/>
            <p:nvPr/>
          </p:nvSpPr>
          <p:spPr>
            <a:xfrm rot="10800000">
              <a:off x="11449243" y="0"/>
              <a:ext cx="925490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800"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  <p:sp>
          <p:nvSpPr>
            <p:cNvPr id="142" name="Shape"/>
            <p:cNvSpPr/>
            <p:nvPr/>
          </p:nvSpPr>
          <p:spPr>
            <a:xfrm rot="10800000">
              <a:off x="11862849" y="0"/>
              <a:ext cx="925490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800"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  <p:sp>
          <p:nvSpPr>
            <p:cNvPr id="143" name="Shape"/>
            <p:cNvSpPr/>
            <p:nvPr/>
          </p:nvSpPr>
          <p:spPr>
            <a:xfrm rot="10800000">
              <a:off x="12262125" y="0"/>
              <a:ext cx="925489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800"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1091789" y="1417739"/>
            <a:ext cx="11465474" cy="7797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th-TH" sz="44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ตัวอย่าง</a:t>
            </a:r>
            <a:r>
              <a:rPr lang="th-TH" sz="44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เมื่อสั่งให้วาดรูปบ้านขนาด 100 หน่วย ที่ตำแหน่ง (0, 0)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91092" y="2197440"/>
            <a:ext cx="6133434" cy="447301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th-TH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ขั้นตอนย่อย  </a:t>
            </a: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วาดรูปบ้านขนาด </a:t>
            </a:r>
            <a: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S </a:t>
            </a: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หน่วย ที่ตำแหน่ง </a:t>
            </a:r>
            <a: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(x, y)</a:t>
            </a:r>
            <a:endParaRPr lang="th-TH" sz="28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algn="l"/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1.  ยกปากกา</a:t>
            </a:r>
            <a:b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2.  เคลื่อนที่ไปยังตำแหน่ง (</a:t>
            </a:r>
            <a: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x, y</a:t>
            </a: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)</a:t>
            </a:r>
            <a:b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3.  วางปากกา</a:t>
            </a:r>
            <a:b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4.  กำหนดทิศทางไปทางขวา</a:t>
            </a:r>
            <a:b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b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/>
            </a:r>
            <a:b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b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b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endParaRPr lang="en-US" sz="2800" b="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8003628" y="3179380"/>
            <a:ext cx="977462" cy="776349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8981090" y="3179380"/>
            <a:ext cx="977462" cy="776349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9963808" y="3179379"/>
            <a:ext cx="977462" cy="776349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8003628" y="3955729"/>
            <a:ext cx="977462" cy="776349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8981090" y="3955729"/>
            <a:ext cx="977462" cy="776349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9963808" y="3960275"/>
            <a:ext cx="977462" cy="776349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8003628" y="4727532"/>
            <a:ext cx="977462" cy="776349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8981090" y="4727532"/>
            <a:ext cx="977462" cy="776349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9963808" y="4732078"/>
            <a:ext cx="977462" cy="776349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524319" y="4491570"/>
            <a:ext cx="405560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th-TH" sz="2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100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7521459" y="3719766"/>
            <a:ext cx="405559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th-TH" sz="2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200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91092" y="4456353"/>
            <a:ext cx="4985236" cy="96436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th-TH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5.  </a:t>
            </a: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วาดสี่เหลี่ยมจัตุรัสขนาด</a:t>
            </a:r>
            <a: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 s </a:t>
            </a: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หน่วย</a:t>
            </a:r>
            <a: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/>
            </a:r>
            <a:b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endParaRPr lang="th-TH" sz="2800" b="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91092" y="6964223"/>
            <a:ext cx="6091621" cy="188769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th-TH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ขั้นตอนย่อย  </a:t>
            </a: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วาดสี่เหลี่ยมจัตุรัสขนาด </a:t>
            </a:r>
            <a: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S </a:t>
            </a: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หน่วย</a:t>
            </a:r>
            <a:endParaRPr lang="th-TH" sz="28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algn="l"/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1.  ทำคำสั่งต่อไปนี้ซ้ำ 4 รอบ</a:t>
            </a:r>
            <a:b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	1.1	เดินหน้า </a:t>
            </a:r>
            <a: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S </a:t>
            </a: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หน่วย</a:t>
            </a:r>
            <a:b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	1.2	หันซ้าย 90 องศา</a:t>
            </a:r>
            <a:endParaRPr lang="th-TH" sz="4000" b="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38" name="Oval 37"/>
          <p:cNvSpPr/>
          <p:nvPr/>
        </p:nvSpPr>
        <p:spPr>
          <a:xfrm>
            <a:off x="3340715" y="4456389"/>
            <a:ext cx="501730" cy="610459"/>
          </a:xfrm>
          <a:prstGeom prst="ellipse">
            <a:avLst/>
          </a:prstGeom>
          <a:solidFill>
            <a:schemeClr val="accent1">
              <a:alpha val="26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40" name="Oval 39"/>
          <p:cNvSpPr/>
          <p:nvPr/>
        </p:nvSpPr>
        <p:spPr>
          <a:xfrm>
            <a:off x="4633013" y="6964223"/>
            <a:ext cx="501730" cy="610459"/>
          </a:xfrm>
          <a:prstGeom prst="ellipse">
            <a:avLst/>
          </a:prstGeom>
          <a:solidFill>
            <a:schemeClr val="accent1">
              <a:alpha val="26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8003628" y="5483783"/>
            <a:ext cx="977462" cy="0"/>
          </a:xfrm>
          <a:prstGeom prst="line">
            <a:avLst/>
          </a:prstGeom>
          <a:noFill/>
          <a:ln w="57150" cap="flat">
            <a:solidFill>
              <a:srgbClr val="0033CC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0" name="TextBox 9"/>
          <p:cNvSpPr txBox="1"/>
          <p:nvPr/>
        </p:nvSpPr>
        <p:spPr>
          <a:xfrm>
            <a:off x="7957942" y="2491472"/>
            <a:ext cx="846386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th-TH" sz="2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H Niramit AS" panose="02000506000000020004" pitchFamily="2" charset="-34"/>
                <a:cs typeface="TH Niramit AS" panose="02000506000000020004" pitchFamily="2" charset="-34"/>
                <a:sym typeface="Helvetica Neue"/>
              </a:rPr>
              <a:t>รอบที่ </a:t>
            </a:r>
            <a:r>
              <a:rPr kumimoji="0" lang="en-US" sz="2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H Niramit AS" panose="02000506000000020004" pitchFamily="2" charset="-34"/>
                <a:cs typeface="TH Niramit AS" panose="02000506000000020004" pitchFamily="2" charset="-34"/>
                <a:sym typeface="Helvetica Neue"/>
              </a:rPr>
              <a:t>2</a:t>
            </a:r>
            <a:endParaRPr kumimoji="0" lang="th-TH" sz="24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Niramit AS" panose="02000506000000020004" pitchFamily="2" charset="-34"/>
              <a:cs typeface="TH Niramit AS" panose="02000506000000020004" pitchFamily="2" charset="-34"/>
              <a:sym typeface="Helvetica Neue"/>
            </a:endParaRPr>
          </a:p>
        </p:txBody>
      </p:sp>
      <p:cxnSp>
        <p:nvCxnSpPr>
          <p:cNvPr id="43" name="Straight Connector 42"/>
          <p:cNvCxnSpPr/>
          <p:nvPr/>
        </p:nvCxnSpPr>
        <p:spPr>
          <a:xfrm flipV="1">
            <a:off x="8989592" y="4727532"/>
            <a:ext cx="0" cy="780896"/>
          </a:xfrm>
          <a:prstGeom prst="line">
            <a:avLst/>
          </a:prstGeom>
          <a:noFill/>
          <a:ln w="57150" cap="flat">
            <a:solidFill>
              <a:srgbClr val="0033CC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grpSp>
        <p:nvGrpSpPr>
          <p:cNvPr id="22" name="Group 21"/>
          <p:cNvGrpSpPr/>
          <p:nvPr/>
        </p:nvGrpSpPr>
        <p:grpSpPr>
          <a:xfrm>
            <a:off x="1168365" y="4623050"/>
            <a:ext cx="8006529" cy="3768497"/>
            <a:chOff x="1168365" y="4623050"/>
            <a:chExt cx="8006529" cy="3768497"/>
          </a:xfrm>
        </p:grpSpPr>
        <p:grpSp>
          <p:nvGrpSpPr>
            <p:cNvPr id="20" name="Group 19"/>
            <p:cNvGrpSpPr/>
            <p:nvPr/>
          </p:nvGrpSpPr>
          <p:grpSpPr>
            <a:xfrm>
              <a:off x="5919820" y="4623050"/>
              <a:ext cx="3255074" cy="3616097"/>
              <a:chOff x="5919820" y="4623050"/>
              <a:chExt cx="3255074" cy="3616097"/>
            </a:xfrm>
          </p:grpSpPr>
          <p:sp>
            <p:nvSpPr>
              <p:cNvPr id="42" name="Right Arrow 41"/>
              <p:cNvSpPr/>
              <p:nvPr/>
            </p:nvSpPr>
            <p:spPr>
              <a:xfrm rot="16200000" flipV="1">
                <a:off x="8876018" y="4551321"/>
                <a:ext cx="227148" cy="370605"/>
              </a:xfrm>
              <a:prstGeom prst="rightArrow">
                <a:avLst/>
              </a:prstGeom>
              <a:solidFill>
                <a:srgbClr val="C00000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th-TH" sz="22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+mn-lt"/>
                  <a:ea typeface="+mn-ea"/>
                  <a:cs typeface="+mn-cs"/>
                  <a:sym typeface="Helvetica Neue Medium"/>
                </a:endParaRPr>
              </a:p>
            </p:txBody>
          </p:sp>
          <p:sp>
            <p:nvSpPr>
              <p:cNvPr id="49" name="Left Arrow 48"/>
              <p:cNvSpPr/>
              <p:nvPr/>
            </p:nvSpPr>
            <p:spPr>
              <a:xfrm>
                <a:off x="5919820" y="7908071"/>
                <a:ext cx="1437259" cy="331076"/>
              </a:xfrm>
              <a:prstGeom prst="leftArrow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th-TH" sz="22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+mn-lt"/>
                  <a:ea typeface="+mn-ea"/>
                  <a:cs typeface="+mn-cs"/>
                  <a:sym typeface="Helvetica Neue Medium"/>
                </a:endParaRPr>
              </a:p>
            </p:txBody>
          </p:sp>
        </p:grpSp>
        <p:sp>
          <p:nvSpPr>
            <p:cNvPr id="53" name="Rectangle 52"/>
            <p:cNvSpPr/>
            <p:nvPr/>
          </p:nvSpPr>
          <p:spPr>
            <a:xfrm>
              <a:off x="1168365" y="7908071"/>
              <a:ext cx="4638709" cy="483476"/>
            </a:xfrm>
            <a:prstGeom prst="rect">
              <a:avLst/>
            </a:prstGeom>
            <a:solidFill>
              <a:schemeClr val="accent1">
                <a:alpha val="28000"/>
              </a:schemeClr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th-TH" sz="2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Neue Medium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1168365" y="4589742"/>
            <a:ext cx="7924792" cy="4262177"/>
            <a:chOff x="1168365" y="4589742"/>
            <a:chExt cx="7924792" cy="4262177"/>
          </a:xfrm>
        </p:grpSpPr>
        <p:grpSp>
          <p:nvGrpSpPr>
            <p:cNvPr id="21" name="Group 20"/>
            <p:cNvGrpSpPr/>
            <p:nvPr/>
          </p:nvGrpSpPr>
          <p:grpSpPr>
            <a:xfrm>
              <a:off x="5919820" y="4589742"/>
              <a:ext cx="3173337" cy="4132881"/>
              <a:chOff x="5919820" y="4589742"/>
              <a:chExt cx="3173337" cy="4132881"/>
            </a:xfrm>
          </p:grpSpPr>
          <p:sp>
            <p:nvSpPr>
              <p:cNvPr id="48" name="Left Arrow 47"/>
              <p:cNvSpPr/>
              <p:nvPr/>
            </p:nvSpPr>
            <p:spPr>
              <a:xfrm>
                <a:off x="8869023" y="4589742"/>
                <a:ext cx="224134" cy="293764"/>
              </a:xfrm>
              <a:prstGeom prst="leftArrow">
                <a:avLst/>
              </a:prstGeom>
              <a:solidFill>
                <a:srgbClr val="C00000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th-TH" sz="22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+mn-lt"/>
                  <a:ea typeface="+mn-ea"/>
                  <a:cs typeface="+mn-cs"/>
                  <a:sym typeface="Helvetica Neue Medium"/>
                </a:endParaRPr>
              </a:p>
            </p:txBody>
          </p:sp>
          <p:sp>
            <p:nvSpPr>
              <p:cNvPr id="51" name="Left Arrow 50"/>
              <p:cNvSpPr/>
              <p:nvPr/>
            </p:nvSpPr>
            <p:spPr>
              <a:xfrm>
                <a:off x="5919820" y="8391547"/>
                <a:ext cx="1437259" cy="331076"/>
              </a:xfrm>
              <a:prstGeom prst="leftArrow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th-TH" sz="22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+mn-lt"/>
                  <a:ea typeface="+mn-ea"/>
                  <a:cs typeface="+mn-cs"/>
                  <a:sym typeface="Helvetica Neue Medium"/>
                </a:endParaRPr>
              </a:p>
            </p:txBody>
          </p:sp>
        </p:grpSp>
        <p:sp>
          <p:nvSpPr>
            <p:cNvPr id="54" name="Rectangle 53"/>
            <p:cNvSpPr/>
            <p:nvPr/>
          </p:nvSpPr>
          <p:spPr>
            <a:xfrm>
              <a:off x="1168365" y="8368443"/>
              <a:ext cx="4638709" cy="483476"/>
            </a:xfrm>
            <a:prstGeom prst="rect">
              <a:avLst/>
            </a:prstGeom>
            <a:solidFill>
              <a:schemeClr val="accent1">
                <a:alpha val="28000"/>
              </a:schemeClr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th-TH" sz="2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Neue Medium"/>
              </a:endParaRPr>
            </a:p>
          </p:txBody>
        </p: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xmlns="" id="{BE2018D2-5F6C-4C7C-9A4B-686046A5C0A8}"/>
              </a:ext>
            </a:extLst>
          </p:cNvPr>
          <p:cNvSpPr txBox="1"/>
          <p:nvPr/>
        </p:nvSpPr>
        <p:spPr>
          <a:xfrm>
            <a:off x="7828785" y="5584040"/>
            <a:ext cx="3866458" cy="41036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th-TH" sz="2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 0          100        200       300</a:t>
            </a:r>
          </a:p>
        </p:txBody>
      </p:sp>
    </p:spTree>
    <p:extLst>
      <p:ext uri="{BB962C8B-B14F-4D97-AF65-F5344CB8AC3E}">
        <p14:creationId xmlns:p14="http://schemas.microsoft.com/office/powerpoint/2010/main" val="204398703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7" name="Group"/>
          <p:cNvGrpSpPr/>
          <p:nvPr/>
        </p:nvGrpSpPr>
        <p:grpSpPr>
          <a:xfrm>
            <a:off x="1473363" y="-57447"/>
            <a:ext cx="11552737" cy="1270001"/>
            <a:chOff x="0" y="0"/>
            <a:chExt cx="11552735" cy="1270000"/>
          </a:xfrm>
        </p:grpSpPr>
        <p:sp>
          <p:nvSpPr>
            <p:cNvPr id="135" name="Shape"/>
            <p:cNvSpPr/>
            <p:nvPr/>
          </p:nvSpPr>
          <p:spPr>
            <a:xfrm flipH="1">
              <a:off x="605203" y="0"/>
              <a:ext cx="10947533" cy="127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0306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hueOff val="114395"/>
                <a:lumOff val="-24975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800"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  <p:sp>
          <p:nvSpPr>
            <p:cNvPr id="136" name="Shape"/>
            <p:cNvSpPr/>
            <p:nvPr/>
          </p:nvSpPr>
          <p:spPr>
            <a:xfrm flipH="1">
              <a:off x="0" y="0"/>
              <a:ext cx="1106017" cy="1270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668" y="533"/>
                  </a:moveTo>
                  <a:lnTo>
                    <a:pt x="21600" y="0"/>
                  </a:lnTo>
                  <a:lnTo>
                    <a:pt x="8883" y="21600"/>
                  </a:lnTo>
                  <a:lnTo>
                    <a:pt x="0" y="21600"/>
                  </a:lnTo>
                  <a:lnTo>
                    <a:pt x="12668" y="533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800"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</p:grpSp>
      <p:pic>
        <p:nvPicPr>
          <p:cNvPr id="138" name="Logo-IPST.png" descr="Logo-IPST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8830" y="84617"/>
            <a:ext cx="1106017" cy="1243296"/>
          </a:xfrm>
          <a:prstGeom prst="rect">
            <a:avLst/>
          </a:prstGeom>
          <a:ln w="12700">
            <a:miter lim="400000"/>
          </a:ln>
        </p:spPr>
      </p:pic>
      <p:sp>
        <p:nvSpPr>
          <p:cNvPr id="139" name="หัวข้อ"/>
          <p:cNvSpPr txBox="1"/>
          <p:nvPr/>
        </p:nvSpPr>
        <p:spPr>
          <a:xfrm>
            <a:off x="2871729" y="-71093"/>
            <a:ext cx="9335398" cy="13213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algn="l">
              <a:lnSpc>
                <a:spcPct val="120000"/>
              </a:lnSpc>
              <a:defRPr sz="7900">
                <a:solidFill>
                  <a:srgbClr val="FFFFFF"/>
                </a:solidFill>
                <a:latin typeface="TH Niramit AS"/>
                <a:ea typeface="TH Niramit AS"/>
                <a:cs typeface="TH Niramit AS"/>
                <a:sym typeface="TH Niramit AS"/>
              </a:defRPr>
            </a:lvl1pPr>
          </a:lstStyle>
          <a:p>
            <a:r>
              <a:rPr lang="th-TH" sz="66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การออกแบบอัลกอริทึม</a:t>
            </a:r>
          </a:p>
        </p:txBody>
      </p:sp>
      <p:grpSp>
        <p:nvGrpSpPr>
          <p:cNvPr id="144" name="Group"/>
          <p:cNvGrpSpPr/>
          <p:nvPr/>
        </p:nvGrpSpPr>
        <p:grpSpPr>
          <a:xfrm>
            <a:off x="-167607" y="9417007"/>
            <a:ext cx="13187614" cy="588751"/>
            <a:chOff x="0" y="0"/>
            <a:chExt cx="13187613" cy="588749"/>
          </a:xfrm>
        </p:grpSpPr>
        <p:sp>
          <p:nvSpPr>
            <p:cNvPr id="140" name="Shape"/>
            <p:cNvSpPr/>
            <p:nvPr/>
          </p:nvSpPr>
          <p:spPr>
            <a:xfrm>
              <a:off x="0" y="0"/>
              <a:ext cx="11949361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0306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hueOff val="114395"/>
                <a:lumOff val="-24975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800"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  <p:sp>
          <p:nvSpPr>
            <p:cNvPr id="141" name="Shape"/>
            <p:cNvSpPr/>
            <p:nvPr/>
          </p:nvSpPr>
          <p:spPr>
            <a:xfrm rot="10800000">
              <a:off x="11449243" y="0"/>
              <a:ext cx="925490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800"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  <p:sp>
          <p:nvSpPr>
            <p:cNvPr id="142" name="Shape"/>
            <p:cNvSpPr/>
            <p:nvPr/>
          </p:nvSpPr>
          <p:spPr>
            <a:xfrm rot="10800000">
              <a:off x="11862849" y="0"/>
              <a:ext cx="925490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800"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  <p:sp>
          <p:nvSpPr>
            <p:cNvPr id="143" name="Shape"/>
            <p:cNvSpPr/>
            <p:nvPr/>
          </p:nvSpPr>
          <p:spPr>
            <a:xfrm rot="10800000">
              <a:off x="12262125" y="0"/>
              <a:ext cx="925489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800"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1091789" y="1417739"/>
            <a:ext cx="11465474" cy="7797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th-TH" sz="44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ตัวอย่าง</a:t>
            </a:r>
            <a:r>
              <a:rPr lang="th-TH" sz="44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เมื่อสั่งให้วาดรูปบ้านขนาด 100 หน่วย ที่ตำแหน่ง (0, 0)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91092" y="2197440"/>
            <a:ext cx="6133434" cy="447301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th-TH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ขั้นตอนย่อย  </a:t>
            </a: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วาดรูปบ้านขนาด </a:t>
            </a:r>
            <a: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S </a:t>
            </a: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หน่วย ที่ตำแหน่ง </a:t>
            </a:r>
            <a: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(x, y)</a:t>
            </a:r>
            <a:endParaRPr lang="th-TH" sz="28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algn="l"/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1.  ยกปากกา</a:t>
            </a:r>
            <a:b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2.  เคลื่อนที่ไปยังตำแหน่ง (</a:t>
            </a:r>
            <a: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x, y</a:t>
            </a: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)</a:t>
            </a:r>
            <a:b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3.  วางปากกา</a:t>
            </a:r>
            <a:b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4.  กำหนดทิศทางไปทางขวา</a:t>
            </a:r>
            <a:b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b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/>
            </a:r>
            <a:b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b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b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endParaRPr lang="en-US" sz="2800" b="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8003628" y="3179380"/>
            <a:ext cx="977462" cy="776349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8981090" y="3179380"/>
            <a:ext cx="977462" cy="776349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9963808" y="3179379"/>
            <a:ext cx="977462" cy="776349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8003628" y="3955729"/>
            <a:ext cx="977462" cy="776349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8981090" y="3955729"/>
            <a:ext cx="977462" cy="776349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9963808" y="3960275"/>
            <a:ext cx="977462" cy="776349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8003628" y="4727532"/>
            <a:ext cx="977462" cy="776349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8981090" y="4727532"/>
            <a:ext cx="977462" cy="776349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9963808" y="4732078"/>
            <a:ext cx="977462" cy="776349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524319" y="4491570"/>
            <a:ext cx="405560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th-TH" sz="2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100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7521459" y="3719766"/>
            <a:ext cx="405559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th-TH" sz="2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200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91092" y="4456353"/>
            <a:ext cx="4985236" cy="96436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th-TH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5.  </a:t>
            </a: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วาดสี่เหลี่ยมจัตุรัสขนาด</a:t>
            </a:r>
            <a: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 s </a:t>
            </a: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หน่วย</a:t>
            </a:r>
            <a: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/>
            </a:r>
            <a:b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endParaRPr lang="th-TH" sz="2800" b="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91092" y="6964223"/>
            <a:ext cx="6091621" cy="188769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th-TH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ขั้นตอนย่อย  </a:t>
            </a: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วาดสี่เหลี่ยมจัตุรัสขนาด </a:t>
            </a:r>
            <a: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S </a:t>
            </a: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หน่วย</a:t>
            </a:r>
            <a:endParaRPr lang="th-TH" sz="28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algn="l"/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1.  ทำคำสั่งต่อไปนี้ซ้ำ 4 รอบ</a:t>
            </a:r>
            <a:b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	1.1	เดินหน้า </a:t>
            </a:r>
            <a: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S </a:t>
            </a: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หน่วย</a:t>
            </a:r>
            <a:b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	1.2	หันซ้าย 90 องศา</a:t>
            </a:r>
            <a:endParaRPr lang="th-TH" sz="4000" b="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38" name="Oval 37"/>
          <p:cNvSpPr/>
          <p:nvPr/>
        </p:nvSpPr>
        <p:spPr>
          <a:xfrm>
            <a:off x="3340715" y="4456389"/>
            <a:ext cx="501730" cy="610459"/>
          </a:xfrm>
          <a:prstGeom prst="ellipse">
            <a:avLst/>
          </a:prstGeom>
          <a:solidFill>
            <a:schemeClr val="accent1">
              <a:alpha val="26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40" name="Oval 39"/>
          <p:cNvSpPr/>
          <p:nvPr/>
        </p:nvSpPr>
        <p:spPr>
          <a:xfrm>
            <a:off x="4633013" y="6964223"/>
            <a:ext cx="501730" cy="610459"/>
          </a:xfrm>
          <a:prstGeom prst="ellipse">
            <a:avLst/>
          </a:prstGeom>
          <a:solidFill>
            <a:schemeClr val="accent1">
              <a:alpha val="26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8003628" y="5483783"/>
            <a:ext cx="977462" cy="0"/>
          </a:xfrm>
          <a:prstGeom prst="line">
            <a:avLst/>
          </a:prstGeom>
          <a:noFill/>
          <a:ln w="57150" cap="flat">
            <a:solidFill>
              <a:srgbClr val="0033CC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0" name="TextBox 9"/>
          <p:cNvSpPr txBox="1"/>
          <p:nvPr/>
        </p:nvSpPr>
        <p:spPr>
          <a:xfrm>
            <a:off x="7957141" y="2491472"/>
            <a:ext cx="847989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th-TH" sz="2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H Niramit AS" panose="02000506000000020004" pitchFamily="2" charset="-34"/>
                <a:cs typeface="TH Niramit AS" panose="02000506000000020004" pitchFamily="2" charset="-34"/>
                <a:sym typeface="Helvetica Neue"/>
              </a:rPr>
              <a:t>รอบที่ </a:t>
            </a:r>
            <a:r>
              <a:rPr kumimoji="0" lang="en-US" sz="2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H Niramit AS" panose="02000506000000020004" pitchFamily="2" charset="-34"/>
                <a:cs typeface="TH Niramit AS" panose="02000506000000020004" pitchFamily="2" charset="-34"/>
                <a:sym typeface="Helvetica Neue"/>
              </a:rPr>
              <a:t>3</a:t>
            </a:r>
            <a:endParaRPr kumimoji="0" lang="th-TH" sz="24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Niramit AS" panose="02000506000000020004" pitchFamily="2" charset="-34"/>
              <a:cs typeface="TH Niramit AS" panose="02000506000000020004" pitchFamily="2" charset="-34"/>
              <a:sym typeface="Helvetica Neue"/>
            </a:endParaRPr>
          </a:p>
        </p:txBody>
      </p:sp>
      <p:cxnSp>
        <p:nvCxnSpPr>
          <p:cNvPr id="43" name="Straight Connector 42"/>
          <p:cNvCxnSpPr/>
          <p:nvPr/>
        </p:nvCxnSpPr>
        <p:spPr>
          <a:xfrm flipV="1">
            <a:off x="8989592" y="4727532"/>
            <a:ext cx="0" cy="780896"/>
          </a:xfrm>
          <a:prstGeom prst="line">
            <a:avLst/>
          </a:prstGeom>
          <a:noFill/>
          <a:ln w="57150" cap="flat">
            <a:solidFill>
              <a:srgbClr val="0033CC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1" name="Straight Connector 40"/>
          <p:cNvCxnSpPr/>
          <p:nvPr/>
        </p:nvCxnSpPr>
        <p:spPr>
          <a:xfrm>
            <a:off x="8012130" y="4761618"/>
            <a:ext cx="977462" cy="0"/>
          </a:xfrm>
          <a:prstGeom prst="line">
            <a:avLst/>
          </a:prstGeom>
          <a:noFill/>
          <a:ln w="57150" cap="flat">
            <a:solidFill>
              <a:srgbClr val="0033CC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grpSp>
        <p:nvGrpSpPr>
          <p:cNvPr id="9" name="Group 8"/>
          <p:cNvGrpSpPr/>
          <p:nvPr/>
        </p:nvGrpSpPr>
        <p:grpSpPr>
          <a:xfrm>
            <a:off x="1168365" y="4587280"/>
            <a:ext cx="6947330" cy="3804267"/>
            <a:chOff x="1168365" y="4587280"/>
            <a:chExt cx="6947330" cy="3804267"/>
          </a:xfrm>
        </p:grpSpPr>
        <p:grpSp>
          <p:nvGrpSpPr>
            <p:cNvPr id="4" name="Group 3"/>
            <p:cNvGrpSpPr/>
            <p:nvPr/>
          </p:nvGrpSpPr>
          <p:grpSpPr>
            <a:xfrm>
              <a:off x="5919820" y="4587280"/>
              <a:ext cx="2195875" cy="3649405"/>
              <a:chOff x="5919820" y="4589742"/>
              <a:chExt cx="2195875" cy="3649405"/>
            </a:xfrm>
          </p:grpSpPr>
          <p:sp>
            <p:nvSpPr>
              <p:cNvPr id="48" name="Left Arrow 47"/>
              <p:cNvSpPr/>
              <p:nvPr/>
            </p:nvSpPr>
            <p:spPr>
              <a:xfrm>
                <a:off x="7891561" y="4589742"/>
                <a:ext cx="224134" cy="293764"/>
              </a:xfrm>
              <a:prstGeom prst="leftArrow">
                <a:avLst/>
              </a:prstGeom>
              <a:solidFill>
                <a:srgbClr val="C00000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th-TH" sz="22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+mn-lt"/>
                  <a:ea typeface="+mn-ea"/>
                  <a:cs typeface="+mn-cs"/>
                  <a:sym typeface="Helvetica Neue Medium"/>
                </a:endParaRPr>
              </a:p>
            </p:txBody>
          </p:sp>
          <p:sp>
            <p:nvSpPr>
              <p:cNvPr id="44" name="Left Arrow 43"/>
              <p:cNvSpPr/>
              <p:nvPr/>
            </p:nvSpPr>
            <p:spPr>
              <a:xfrm>
                <a:off x="5919820" y="7908071"/>
                <a:ext cx="1437259" cy="331076"/>
              </a:xfrm>
              <a:prstGeom prst="leftArrow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th-TH" sz="22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+mn-lt"/>
                  <a:ea typeface="+mn-ea"/>
                  <a:cs typeface="+mn-cs"/>
                  <a:sym typeface="Helvetica Neue Medium"/>
                </a:endParaRPr>
              </a:p>
            </p:txBody>
          </p:sp>
        </p:grpSp>
        <p:sp>
          <p:nvSpPr>
            <p:cNvPr id="46" name="Rectangle 45"/>
            <p:cNvSpPr/>
            <p:nvPr/>
          </p:nvSpPr>
          <p:spPr>
            <a:xfrm>
              <a:off x="1168365" y="7908071"/>
              <a:ext cx="4638709" cy="483476"/>
            </a:xfrm>
            <a:prstGeom prst="rect">
              <a:avLst/>
            </a:prstGeom>
            <a:solidFill>
              <a:schemeClr val="accent1">
                <a:alpha val="28000"/>
              </a:schemeClr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th-TH" sz="2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Neue Medium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1168568" y="4621180"/>
            <a:ext cx="6995426" cy="4177643"/>
            <a:chOff x="1168568" y="4621180"/>
            <a:chExt cx="6995426" cy="4177643"/>
          </a:xfrm>
        </p:grpSpPr>
        <p:grpSp>
          <p:nvGrpSpPr>
            <p:cNvPr id="8" name="Group 7"/>
            <p:cNvGrpSpPr/>
            <p:nvPr/>
          </p:nvGrpSpPr>
          <p:grpSpPr>
            <a:xfrm>
              <a:off x="5915375" y="4621180"/>
              <a:ext cx="2248619" cy="4098557"/>
              <a:chOff x="5919820" y="4624066"/>
              <a:chExt cx="2248619" cy="4098557"/>
            </a:xfrm>
          </p:grpSpPr>
          <p:sp>
            <p:nvSpPr>
              <p:cNvPr id="2" name="Down Arrow 1"/>
              <p:cNvSpPr/>
              <p:nvPr/>
            </p:nvSpPr>
            <p:spPr>
              <a:xfrm>
                <a:off x="7838816" y="4624066"/>
                <a:ext cx="329623" cy="216024"/>
              </a:xfrm>
              <a:prstGeom prst="downArrow">
                <a:avLst/>
              </a:prstGeom>
              <a:solidFill>
                <a:srgbClr val="C00000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th-TH" sz="22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+mn-lt"/>
                  <a:ea typeface="+mn-ea"/>
                  <a:cs typeface="+mn-cs"/>
                  <a:sym typeface="Helvetica Neue Medium"/>
                </a:endParaRPr>
              </a:p>
            </p:txBody>
          </p:sp>
          <p:sp>
            <p:nvSpPr>
              <p:cNvPr id="45" name="Left Arrow 44"/>
              <p:cNvSpPr/>
              <p:nvPr/>
            </p:nvSpPr>
            <p:spPr>
              <a:xfrm>
                <a:off x="5919820" y="8391547"/>
                <a:ext cx="1437259" cy="331076"/>
              </a:xfrm>
              <a:prstGeom prst="leftArrow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th-TH" sz="22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+mn-lt"/>
                  <a:ea typeface="+mn-ea"/>
                  <a:cs typeface="+mn-cs"/>
                  <a:sym typeface="Helvetica Neue Medium"/>
                </a:endParaRPr>
              </a:p>
            </p:txBody>
          </p:sp>
        </p:grpSp>
        <p:sp>
          <p:nvSpPr>
            <p:cNvPr id="47" name="Rectangle 46"/>
            <p:cNvSpPr/>
            <p:nvPr/>
          </p:nvSpPr>
          <p:spPr>
            <a:xfrm>
              <a:off x="1168568" y="8315347"/>
              <a:ext cx="4638709" cy="483476"/>
            </a:xfrm>
            <a:prstGeom prst="rect">
              <a:avLst/>
            </a:prstGeom>
            <a:solidFill>
              <a:schemeClr val="accent1">
                <a:alpha val="28000"/>
              </a:schemeClr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th-TH" sz="2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Neue Medium"/>
              </a:endParaRPr>
            </a:p>
          </p:txBody>
        </p:sp>
      </p:grpSp>
      <p:sp>
        <p:nvSpPr>
          <p:cNvPr id="49" name="TextBox 48">
            <a:extLst>
              <a:ext uri="{FF2B5EF4-FFF2-40B4-BE49-F238E27FC236}">
                <a16:creationId xmlns:a16="http://schemas.microsoft.com/office/drawing/2014/main" xmlns="" id="{90263195-38B7-4EF7-8E3B-DFB0A266663B}"/>
              </a:ext>
            </a:extLst>
          </p:cNvPr>
          <p:cNvSpPr txBox="1"/>
          <p:nvPr/>
        </p:nvSpPr>
        <p:spPr>
          <a:xfrm>
            <a:off x="7828785" y="5584040"/>
            <a:ext cx="3866458" cy="41036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th-TH" sz="2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 0          100        200       300</a:t>
            </a:r>
          </a:p>
        </p:txBody>
      </p:sp>
    </p:spTree>
    <p:extLst>
      <p:ext uri="{BB962C8B-B14F-4D97-AF65-F5344CB8AC3E}">
        <p14:creationId xmlns:p14="http://schemas.microsoft.com/office/powerpoint/2010/main" val="146252234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7" name="Group"/>
          <p:cNvGrpSpPr/>
          <p:nvPr/>
        </p:nvGrpSpPr>
        <p:grpSpPr>
          <a:xfrm>
            <a:off x="1473363" y="0"/>
            <a:ext cx="11552737" cy="1083842"/>
            <a:chOff x="0" y="0"/>
            <a:chExt cx="11552735" cy="1270000"/>
          </a:xfrm>
        </p:grpSpPr>
        <p:sp>
          <p:nvSpPr>
            <p:cNvPr id="135" name="Shape"/>
            <p:cNvSpPr/>
            <p:nvPr/>
          </p:nvSpPr>
          <p:spPr>
            <a:xfrm flipH="1">
              <a:off x="605203" y="0"/>
              <a:ext cx="10947533" cy="127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0306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hueOff val="114395"/>
                <a:lumOff val="-24975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36" name="Shape"/>
            <p:cNvSpPr/>
            <p:nvPr/>
          </p:nvSpPr>
          <p:spPr>
            <a:xfrm flipH="1">
              <a:off x="0" y="0"/>
              <a:ext cx="1106017" cy="1270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668" y="533"/>
                  </a:moveTo>
                  <a:lnTo>
                    <a:pt x="21600" y="0"/>
                  </a:lnTo>
                  <a:lnTo>
                    <a:pt x="8883" y="21600"/>
                  </a:lnTo>
                  <a:lnTo>
                    <a:pt x="0" y="21600"/>
                  </a:lnTo>
                  <a:lnTo>
                    <a:pt x="12668" y="533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  <p:pic>
        <p:nvPicPr>
          <p:cNvPr id="138" name="Logo-IPST.png" descr="Logo-IPST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8830" y="-44095"/>
            <a:ext cx="1106017" cy="1243296"/>
          </a:xfrm>
          <a:prstGeom prst="rect">
            <a:avLst/>
          </a:prstGeom>
          <a:ln w="12700">
            <a:miter lim="400000"/>
          </a:ln>
        </p:spPr>
      </p:pic>
      <p:sp>
        <p:nvSpPr>
          <p:cNvPr id="139" name="หัวข้อ"/>
          <p:cNvSpPr txBox="1"/>
          <p:nvPr/>
        </p:nvSpPr>
        <p:spPr>
          <a:xfrm>
            <a:off x="2871729" y="-71093"/>
            <a:ext cx="9335398" cy="13213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algn="l">
              <a:lnSpc>
                <a:spcPct val="120000"/>
              </a:lnSpc>
              <a:defRPr sz="7900">
                <a:solidFill>
                  <a:srgbClr val="FFFFFF"/>
                </a:solidFill>
                <a:latin typeface="TH Niramit AS"/>
                <a:ea typeface="TH Niramit AS"/>
                <a:cs typeface="TH Niramit AS"/>
                <a:sym typeface="TH Niramit AS"/>
              </a:defRPr>
            </a:lvl1pPr>
          </a:lstStyle>
          <a:p>
            <a:r>
              <a:rPr lang="th-TH" sz="6600" dirty="0" smtClean="0"/>
              <a:t>การแบ่งปัญหาใหญ่เป็นปัญหาย่อย</a:t>
            </a:r>
            <a:endParaRPr sz="6600" dirty="0"/>
          </a:p>
        </p:txBody>
      </p:sp>
      <p:grpSp>
        <p:nvGrpSpPr>
          <p:cNvPr id="144" name="Group"/>
          <p:cNvGrpSpPr/>
          <p:nvPr/>
        </p:nvGrpSpPr>
        <p:grpSpPr>
          <a:xfrm>
            <a:off x="-167607" y="9417007"/>
            <a:ext cx="13187614" cy="588751"/>
            <a:chOff x="0" y="0"/>
            <a:chExt cx="13187613" cy="588749"/>
          </a:xfrm>
        </p:grpSpPr>
        <p:sp>
          <p:nvSpPr>
            <p:cNvPr id="140" name="Shape"/>
            <p:cNvSpPr/>
            <p:nvPr/>
          </p:nvSpPr>
          <p:spPr>
            <a:xfrm>
              <a:off x="0" y="0"/>
              <a:ext cx="11949361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0306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hueOff val="114395"/>
                <a:lumOff val="-24975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41" name="Shape"/>
            <p:cNvSpPr/>
            <p:nvPr/>
          </p:nvSpPr>
          <p:spPr>
            <a:xfrm rot="10800000">
              <a:off x="11449243" y="0"/>
              <a:ext cx="925490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42" name="Shape"/>
            <p:cNvSpPr/>
            <p:nvPr/>
          </p:nvSpPr>
          <p:spPr>
            <a:xfrm rot="10800000">
              <a:off x="11862849" y="0"/>
              <a:ext cx="925490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43" name="Shape"/>
            <p:cNvSpPr/>
            <p:nvPr/>
          </p:nvSpPr>
          <p:spPr>
            <a:xfrm rot="10800000">
              <a:off x="12262125" y="0"/>
              <a:ext cx="925489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1374847" y="1219167"/>
            <a:ext cx="10251307" cy="398057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54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ตัวอย่าง</a:t>
            </a:r>
          </a:p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54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	</a:t>
            </a:r>
            <a:r>
              <a:rPr lang="th-TH" sz="4800" b="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ต้องการบอกให้ผู้อื่นวาดรูปหมู่บ้านให้ได้เหมือนที่สุด โดยไม่แสดงภาพต้นฉบับให้เห็น โดยกำหนด </a:t>
            </a:r>
          </a:p>
          <a:p>
            <a:pPr marL="685800" marR="0" indent="-68580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th-TH" sz="4800" b="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1 ช่องมีขนาด 20 หน่วย </a:t>
            </a:r>
          </a:p>
          <a:p>
            <a:pPr marL="685800" marR="0" indent="-68580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th-TH" sz="4800" b="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จุดมุมล่างซ้ายมีพิกัด </a:t>
            </a:r>
            <a:r>
              <a:rPr lang="en-US" sz="4800" b="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(0,0)</a:t>
            </a:r>
            <a:endParaRPr lang="th-TH" sz="4400" b="0" dirty="0" smtClean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9341" y="5362322"/>
            <a:ext cx="4791075" cy="3095625"/>
          </a:xfrm>
          <a:prstGeom prst="rect">
            <a:avLst/>
          </a:prstGeom>
        </p:spPr>
      </p:pic>
      <p:cxnSp>
        <p:nvCxnSpPr>
          <p:cNvPr id="4" name="Straight Arrow Connector 3"/>
          <p:cNvCxnSpPr/>
          <p:nvPr/>
        </p:nvCxnSpPr>
        <p:spPr>
          <a:xfrm>
            <a:off x="2484130" y="5495672"/>
            <a:ext cx="2030720" cy="0"/>
          </a:xfrm>
          <a:prstGeom prst="straightConnector1">
            <a:avLst/>
          </a:prstGeom>
          <a:noFill/>
          <a:ln w="25400" cap="flat">
            <a:solidFill>
              <a:srgbClr val="0033CC"/>
            </a:solidFill>
            <a:prstDash val="solid"/>
            <a:miter lim="400000"/>
            <a:tailEnd type="arrow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5" name="TextBox 4"/>
          <p:cNvSpPr txBox="1"/>
          <p:nvPr/>
        </p:nvSpPr>
        <p:spPr>
          <a:xfrm>
            <a:off x="4145672" y="8311793"/>
            <a:ext cx="509756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3200" dirty="0" smtClean="0">
                <a:solidFill>
                  <a:srgbClr val="0033CC"/>
                </a:solidFill>
              </a:rPr>
              <a:t>0, 0</a:t>
            </a:r>
            <a:endParaRPr kumimoji="0" lang="th-TH" sz="3200" b="1" i="0" u="none" strike="noStrike" cap="none" spc="0" normalizeH="0" baseline="0" dirty="0">
              <a:ln>
                <a:noFill/>
              </a:ln>
              <a:solidFill>
                <a:srgbClr val="0033CC"/>
              </a:solidFill>
              <a:effectLst/>
              <a:uFillTx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127085051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7" name="Group"/>
          <p:cNvGrpSpPr/>
          <p:nvPr/>
        </p:nvGrpSpPr>
        <p:grpSpPr>
          <a:xfrm>
            <a:off x="1473363" y="-57447"/>
            <a:ext cx="11552737" cy="1270001"/>
            <a:chOff x="0" y="0"/>
            <a:chExt cx="11552735" cy="1270000"/>
          </a:xfrm>
        </p:grpSpPr>
        <p:sp>
          <p:nvSpPr>
            <p:cNvPr id="135" name="Shape"/>
            <p:cNvSpPr/>
            <p:nvPr/>
          </p:nvSpPr>
          <p:spPr>
            <a:xfrm flipH="1">
              <a:off x="605203" y="0"/>
              <a:ext cx="10947533" cy="127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0306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hueOff val="114395"/>
                <a:lumOff val="-24975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800"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  <p:sp>
          <p:nvSpPr>
            <p:cNvPr id="136" name="Shape"/>
            <p:cNvSpPr/>
            <p:nvPr/>
          </p:nvSpPr>
          <p:spPr>
            <a:xfrm flipH="1">
              <a:off x="0" y="0"/>
              <a:ext cx="1106017" cy="1270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668" y="533"/>
                  </a:moveTo>
                  <a:lnTo>
                    <a:pt x="21600" y="0"/>
                  </a:lnTo>
                  <a:lnTo>
                    <a:pt x="8883" y="21600"/>
                  </a:lnTo>
                  <a:lnTo>
                    <a:pt x="0" y="21600"/>
                  </a:lnTo>
                  <a:lnTo>
                    <a:pt x="12668" y="533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800"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</p:grpSp>
      <p:pic>
        <p:nvPicPr>
          <p:cNvPr id="138" name="Logo-IPST.png" descr="Logo-IPST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8830" y="84617"/>
            <a:ext cx="1106017" cy="1243296"/>
          </a:xfrm>
          <a:prstGeom prst="rect">
            <a:avLst/>
          </a:prstGeom>
          <a:ln w="12700">
            <a:miter lim="400000"/>
          </a:ln>
        </p:spPr>
      </p:pic>
      <p:sp>
        <p:nvSpPr>
          <p:cNvPr id="139" name="หัวข้อ"/>
          <p:cNvSpPr txBox="1"/>
          <p:nvPr/>
        </p:nvSpPr>
        <p:spPr>
          <a:xfrm>
            <a:off x="2871729" y="-71093"/>
            <a:ext cx="9335398" cy="13213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algn="l">
              <a:lnSpc>
                <a:spcPct val="120000"/>
              </a:lnSpc>
              <a:defRPr sz="7900">
                <a:solidFill>
                  <a:srgbClr val="FFFFFF"/>
                </a:solidFill>
                <a:latin typeface="TH Niramit AS"/>
                <a:ea typeface="TH Niramit AS"/>
                <a:cs typeface="TH Niramit AS"/>
                <a:sym typeface="TH Niramit AS"/>
              </a:defRPr>
            </a:lvl1pPr>
          </a:lstStyle>
          <a:p>
            <a:r>
              <a:rPr lang="th-TH" sz="66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การออกแบบอัลกอริทึม</a:t>
            </a:r>
          </a:p>
        </p:txBody>
      </p:sp>
      <p:grpSp>
        <p:nvGrpSpPr>
          <p:cNvPr id="144" name="Group"/>
          <p:cNvGrpSpPr/>
          <p:nvPr/>
        </p:nvGrpSpPr>
        <p:grpSpPr>
          <a:xfrm>
            <a:off x="-167607" y="9417007"/>
            <a:ext cx="13187614" cy="588751"/>
            <a:chOff x="0" y="0"/>
            <a:chExt cx="13187613" cy="588749"/>
          </a:xfrm>
        </p:grpSpPr>
        <p:sp>
          <p:nvSpPr>
            <p:cNvPr id="140" name="Shape"/>
            <p:cNvSpPr/>
            <p:nvPr/>
          </p:nvSpPr>
          <p:spPr>
            <a:xfrm>
              <a:off x="0" y="0"/>
              <a:ext cx="11949361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0306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hueOff val="114395"/>
                <a:lumOff val="-24975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800"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  <p:sp>
          <p:nvSpPr>
            <p:cNvPr id="141" name="Shape"/>
            <p:cNvSpPr/>
            <p:nvPr/>
          </p:nvSpPr>
          <p:spPr>
            <a:xfrm rot="10800000">
              <a:off x="11449243" y="0"/>
              <a:ext cx="925490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800"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  <p:sp>
          <p:nvSpPr>
            <p:cNvPr id="142" name="Shape"/>
            <p:cNvSpPr/>
            <p:nvPr/>
          </p:nvSpPr>
          <p:spPr>
            <a:xfrm rot="10800000">
              <a:off x="11862849" y="0"/>
              <a:ext cx="925490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800"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  <p:sp>
          <p:nvSpPr>
            <p:cNvPr id="143" name="Shape"/>
            <p:cNvSpPr/>
            <p:nvPr/>
          </p:nvSpPr>
          <p:spPr>
            <a:xfrm rot="10800000">
              <a:off x="12262125" y="0"/>
              <a:ext cx="925489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800"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1091789" y="1417739"/>
            <a:ext cx="11465474" cy="7797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th-TH" sz="44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ตัวอย่าง</a:t>
            </a:r>
            <a:r>
              <a:rPr lang="th-TH" sz="44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เมื่อสั่งให้วาดรูปบ้านขนาด 100 หน่วย ที่ตำแหน่ง (0, 0)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91092" y="2197440"/>
            <a:ext cx="6133434" cy="447301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th-TH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ขั้นตอนย่อย  </a:t>
            </a: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วาดรูปบ้านขนาด </a:t>
            </a:r>
            <a: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S </a:t>
            </a: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หน่วย ที่ตำแหน่ง </a:t>
            </a:r>
            <a: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(x, y)</a:t>
            </a:r>
            <a:endParaRPr lang="th-TH" sz="28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algn="l"/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1.  ยกปากกา</a:t>
            </a:r>
            <a:b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2.  เคลื่อนที่ไปยังตำแหน่ง (</a:t>
            </a:r>
            <a: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x, y</a:t>
            </a: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)</a:t>
            </a:r>
            <a:b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3.  วางปากกา</a:t>
            </a:r>
            <a:b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4.  กำหนดทิศทางไปทางขวา</a:t>
            </a:r>
            <a:b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b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/>
            </a:r>
            <a:b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b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b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endParaRPr lang="en-US" sz="2800" b="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8003628" y="3179380"/>
            <a:ext cx="977462" cy="776349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8981090" y="3179380"/>
            <a:ext cx="977462" cy="776349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9963808" y="3179379"/>
            <a:ext cx="977462" cy="776349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8003628" y="3955729"/>
            <a:ext cx="977462" cy="776349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8981090" y="3955729"/>
            <a:ext cx="977462" cy="776349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9963808" y="3960275"/>
            <a:ext cx="977462" cy="776349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8003628" y="4727532"/>
            <a:ext cx="977462" cy="776349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8981090" y="4727532"/>
            <a:ext cx="977462" cy="776349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9963808" y="4732078"/>
            <a:ext cx="977462" cy="776349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524319" y="4491570"/>
            <a:ext cx="405560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th-TH" sz="2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100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7521459" y="3719766"/>
            <a:ext cx="405559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th-TH" sz="2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200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91092" y="4456353"/>
            <a:ext cx="4985236" cy="96436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th-TH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5.  </a:t>
            </a: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วาดสี่เหลี่ยมจัตุรัสขนาด</a:t>
            </a:r>
            <a: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 s </a:t>
            </a: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หน่วย</a:t>
            </a:r>
            <a: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/>
            </a:r>
            <a:b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endParaRPr lang="th-TH" sz="2800" b="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91092" y="6964223"/>
            <a:ext cx="6091621" cy="188769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th-TH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ขั้นตอนย่อย  </a:t>
            </a: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วาดสี่เหลี่ยมจัตุรัสขนาด </a:t>
            </a:r>
            <a: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S </a:t>
            </a: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หน่วย</a:t>
            </a:r>
            <a:endParaRPr lang="th-TH" sz="28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algn="l"/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1.  ทำคำสั่งต่อไปนี้ซ้ำ 4 รอบ</a:t>
            </a:r>
            <a:b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	1.1	เดินหน้า </a:t>
            </a:r>
            <a: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S </a:t>
            </a: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หน่วย</a:t>
            </a:r>
            <a:b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	1.2	หันซ้าย 90 องศา</a:t>
            </a:r>
            <a:endParaRPr lang="th-TH" sz="4000" b="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38" name="Oval 37"/>
          <p:cNvSpPr/>
          <p:nvPr/>
        </p:nvSpPr>
        <p:spPr>
          <a:xfrm>
            <a:off x="3340715" y="4456389"/>
            <a:ext cx="501730" cy="610459"/>
          </a:xfrm>
          <a:prstGeom prst="ellipse">
            <a:avLst/>
          </a:prstGeom>
          <a:solidFill>
            <a:schemeClr val="accent1">
              <a:alpha val="26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40" name="Oval 39"/>
          <p:cNvSpPr/>
          <p:nvPr/>
        </p:nvSpPr>
        <p:spPr>
          <a:xfrm>
            <a:off x="4633013" y="6964223"/>
            <a:ext cx="501730" cy="610459"/>
          </a:xfrm>
          <a:prstGeom prst="ellipse">
            <a:avLst/>
          </a:prstGeom>
          <a:solidFill>
            <a:schemeClr val="accent1">
              <a:alpha val="26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8003628" y="5483783"/>
            <a:ext cx="977462" cy="0"/>
          </a:xfrm>
          <a:prstGeom prst="line">
            <a:avLst/>
          </a:prstGeom>
          <a:noFill/>
          <a:ln w="57150" cap="flat">
            <a:solidFill>
              <a:srgbClr val="0033CC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0" name="TextBox 9"/>
          <p:cNvSpPr txBox="1"/>
          <p:nvPr/>
        </p:nvSpPr>
        <p:spPr>
          <a:xfrm>
            <a:off x="7960347" y="2491472"/>
            <a:ext cx="841577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th-TH" sz="2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H Niramit AS" panose="02000506000000020004" pitchFamily="2" charset="-34"/>
                <a:cs typeface="TH Niramit AS" panose="02000506000000020004" pitchFamily="2" charset="-34"/>
                <a:sym typeface="Helvetica Neue"/>
              </a:rPr>
              <a:t>รอบที่ </a:t>
            </a:r>
            <a:r>
              <a:rPr lang="en-US" dirty="0">
                <a:latin typeface="TH Niramit AS" panose="02000506000000020004" pitchFamily="2" charset="-34"/>
                <a:cs typeface="TH Niramit AS" panose="02000506000000020004" pitchFamily="2" charset="-34"/>
              </a:rPr>
              <a:t>4</a:t>
            </a:r>
            <a:endParaRPr kumimoji="0" lang="th-TH" sz="24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Niramit AS" panose="02000506000000020004" pitchFamily="2" charset="-34"/>
              <a:cs typeface="TH Niramit AS" panose="02000506000000020004" pitchFamily="2" charset="-34"/>
              <a:sym typeface="Helvetica Neue"/>
            </a:endParaRPr>
          </a:p>
        </p:txBody>
      </p:sp>
      <p:cxnSp>
        <p:nvCxnSpPr>
          <p:cNvPr id="43" name="Straight Connector 42"/>
          <p:cNvCxnSpPr/>
          <p:nvPr/>
        </p:nvCxnSpPr>
        <p:spPr>
          <a:xfrm flipV="1">
            <a:off x="8989592" y="4727532"/>
            <a:ext cx="0" cy="780896"/>
          </a:xfrm>
          <a:prstGeom prst="line">
            <a:avLst/>
          </a:prstGeom>
          <a:noFill/>
          <a:ln w="57150" cap="flat">
            <a:solidFill>
              <a:srgbClr val="0033CC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1" name="Straight Connector 40"/>
          <p:cNvCxnSpPr/>
          <p:nvPr/>
        </p:nvCxnSpPr>
        <p:spPr>
          <a:xfrm>
            <a:off x="8012130" y="4761618"/>
            <a:ext cx="977462" cy="0"/>
          </a:xfrm>
          <a:prstGeom prst="line">
            <a:avLst/>
          </a:prstGeom>
          <a:noFill/>
          <a:ln w="57150" cap="flat">
            <a:solidFill>
              <a:srgbClr val="0033CC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2" name="Straight Connector 41"/>
          <p:cNvCxnSpPr/>
          <p:nvPr/>
        </p:nvCxnSpPr>
        <p:spPr>
          <a:xfrm flipV="1">
            <a:off x="8025888" y="4745852"/>
            <a:ext cx="0" cy="780896"/>
          </a:xfrm>
          <a:prstGeom prst="line">
            <a:avLst/>
          </a:prstGeom>
          <a:noFill/>
          <a:ln w="57150" cap="flat">
            <a:solidFill>
              <a:srgbClr val="0033CC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grpSp>
        <p:nvGrpSpPr>
          <p:cNvPr id="9" name="Group 8"/>
          <p:cNvGrpSpPr/>
          <p:nvPr/>
        </p:nvGrpSpPr>
        <p:grpSpPr>
          <a:xfrm>
            <a:off x="1168365" y="5431468"/>
            <a:ext cx="7035407" cy="2960079"/>
            <a:chOff x="1168365" y="5431468"/>
            <a:chExt cx="7035407" cy="2960079"/>
          </a:xfrm>
        </p:grpSpPr>
        <p:grpSp>
          <p:nvGrpSpPr>
            <p:cNvPr id="4" name="Group 3"/>
            <p:cNvGrpSpPr/>
            <p:nvPr/>
          </p:nvGrpSpPr>
          <p:grpSpPr>
            <a:xfrm>
              <a:off x="5919820" y="5431468"/>
              <a:ext cx="2283952" cy="2840816"/>
              <a:chOff x="5919820" y="5395869"/>
              <a:chExt cx="2283952" cy="2840816"/>
            </a:xfrm>
          </p:grpSpPr>
          <p:sp>
            <p:nvSpPr>
              <p:cNvPr id="2" name="Down Arrow 1"/>
              <p:cNvSpPr/>
              <p:nvPr/>
            </p:nvSpPr>
            <p:spPr>
              <a:xfrm>
                <a:off x="7874149" y="5395869"/>
                <a:ext cx="329623" cy="216024"/>
              </a:xfrm>
              <a:prstGeom prst="downArrow">
                <a:avLst/>
              </a:prstGeom>
              <a:solidFill>
                <a:srgbClr val="C00000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th-TH" sz="22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+mn-lt"/>
                  <a:ea typeface="+mn-ea"/>
                  <a:cs typeface="+mn-cs"/>
                  <a:sym typeface="Helvetica Neue Medium"/>
                </a:endParaRPr>
              </a:p>
            </p:txBody>
          </p:sp>
          <p:sp>
            <p:nvSpPr>
              <p:cNvPr id="45" name="Left Arrow 44"/>
              <p:cNvSpPr/>
              <p:nvPr/>
            </p:nvSpPr>
            <p:spPr>
              <a:xfrm>
                <a:off x="5919820" y="7905609"/>
                <a:ext cx="1437259" cy="331076"/>
              </a:xfrm>
              <a:prstGeom prst="leftArrow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th-TH" sz="22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+mn-lt"/>
                  <a:ea typeface="+mn-ea"/>
                  <a:cs typeface="+mn-cs"/>
                  <a:sym typeface="Helvetica Neue Medium"/>
                </a:endParaRPr>
              </a:p>
            </p:txBody>
          </p:sp>
        </p:grpSp>
        <p:sp>
          <p:nvSpPr>
            <p:cNvPr id="47" name="Rectangle 46"/>
            <p:cNvSpPr/>
            <p:nvPr/>
          </p:nvSpPr>
          <p:spPr>
            <a:xfrm>
              <a:off x="1168365" y="7908071"/>
              <a:ext cx="4638709" cy="483476"/>
            </a:xfrm>
            <a:prstGeom prst="rect">
              <a:avLst/>
            </a:prstGeom>
            <a:solidFill>
              <a:schemeClr val="accent1">
                <a:alpha val="28000"/>
              </a:schemeClr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th-TH" sz="2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Neue Medium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1168568" y="5392741"/>
            <a:ext cx="6995961" cy="3406082"/>
            <a:chOff x="1168568" y="5392741"/>
            <a:chExt cx="6995961" cy="3406082"/>
          </a:xfrm>
        </p:grpSpPr>
        <p:grpSp>
          <p:nvGrpSpPr>
            <p:cNvPr id="8" name="Group 7"/>
            <p:cNvGrpSpPr/>
            <p:nvPr/>
          </p:nvGrpSpPr>
          <p:grpSpPr>
            <a:xfrm>
              <a:off x="5919820" y="5392741"/>
              <a:ext cx="2244709" cy="3327420"/>
              <a:chOff x="5919820" y="5392741"/>
              <a:chExt cx="2244709" cy="3327420"/>
            </a:xfrm>
          </p:grpSpPr>
          <p:sp>
            <p:nvSpPr>
              <p:cNvPr id="44" name="Right Arrow 43"/>
              <p:cNvSpPr/>
              <p:nvPr/>
            </p:nvSpPr>
            <p:spPr>
              <a:xfrm>
                <a:off x="7913390" y="5392741"/>
                <a:ext cx="251139" cy="268014"/>
              </a:xfrm>
              <a:prstGeom prst="rightArrow">
                <a:avLst/>
              </a:prstGeom>
              <a:solidFill>
                <a:srgbClr val="C00000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th-TH" sz="22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+mn-lt"/>
                  <a:ea typeface="+mn-ea"/>
                  <a:cs typeface="+mn-cs"/>
                  <a:sym typeface="Helvetica Neue Medium"/>
                </a:endParaRPr>
              </a:p>
            </p:txBody>
          </p:sp>
          <p:sp>
            <p:nvSpPr>
              <p:cNvPr id="46" name="Left Arrow 45"/>
              <p:cNvSpPr/>
              <p:nvPr/>
            </p:nvSpPr>
            <p:spPr>
              <a:xfrm>
                <a:off x="5919820" y="8389085"/>
                <a:ext cx="1437259" cy="331076"/>
              </a:xfrm>
              <a:prstGeom prst="leftArrow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th-TH" sz="22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+mn-lt"/>
                  <a:ea typeface="+mn-ea"/>
                  <a:cs typeface="+mn-cs"/>
                  <a:sym typeface="Helvetica Neue Medium"/>
                </a:endParaRPr>
              </a:p>
            </p:txBody>
          </p:sp>
        </p:grpSp>
        <p:sp>
          <p:nvSpPr>
            <p:cNvPr id="49" name="Rectangle 48"/>
            <p:cNvSpPr/>
            <p:nvPr/>
          </p:nvSpPr>
          <p:spPr>
            <a:xfrm>
              <a:off x="1168568" y="8315347"/>
              <a:ext cx="4638709" cy="483476"/>
            </a:xfrm>
            <a:prstGeom prst="rect">
              <a:avLst/>
            </a:prstGeom>
            <a:solidFill>
              <a:schemeClr val="accent1">
                <a:alpha val="28000"/>
              </a:schemeClr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th-TH" sz="2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Neue Medium"/>
              </a:endParaRPr>
            </a:p>
          </p:txBody>
        </p: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xmlns="" id="{22FF6E99-8FE7-43AA-97B9-E43A442E1BCB}"/>
              </a:ext>
            </a:extLst>
          </p:cNvPr>
          <p:cNvSpPr txBox="1"/>
          <p:nvPr/>
        </p:nvSpPr>
        <p:spPr>
          <a:xfrm>
            <a:off x="7828785" y="5584040"/>
            <a:ext cx="3866458" cy="41036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th-TH" sz="2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 0          100        200       300</a:t>
            </a:r>
          </a:p>
        </p:txBody>
      </p:sp>
    </p:spTree>
    <p:extLst>
      <p:ext uri="{BB962C8B-B14F-4D97-AF65-F5344CB8AC3E}">
        <p14:creationId xmlns:p14="http://schemas.microsoft.com/office/powerpoint/2010/main" val="125883587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7" name="Group"/>
          <p:cNvGrpSpPr/>
          <p:nvPr/>
        </p:nvGrpSpPr>
        <p:grpSpPr>
          <a:xfrm>
            <a:off x="1473363" y="-57447"/>
            <a:ext cx="11552737" cy="1270001"/>
            <a:chOff x="0" y="0"/>
            <a:chExt cx="11552735" cy="1270000"/>
          </a:xfrm>
        </p:grpSpPr>
        <p:sp>
          <p:nvSpPr>
            <p:cNvPr id="135" name="Shape"/>
            <p:cNvSpPr/>
            <p:nvPr/>
          </p:nvSpPr>
          <p:spPr>
            <a:xfrm flipH="1">
              <a:off x="605203" y="0"/>
              <a:ext cx="10947533" cy="127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0306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hueOff val="114395"/>
                <a:lumOff val="-24975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800"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  <p:sp>
          <p:nvSpPr>
            <p:cNvPr id="136" name="Shape"/>
            <p:cNvSpPr/>
            <p:nvPr/>
          </p:nvSpPr>
          <p:spPr>
            <a:xfrm flipH="1">
              <a:off x="0" y="0"/>
              <a:ext cx="1106017" cy="1270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668" y="533"/>
                  </a:moveTo>
                  <a:lnTo>
                    <a:pt x="21600" y="0"/>
                  </a:lnTo>
                  <a:lnTo>
                    <a:pt x="8883" y="21600"/>
                  </a:lnTo>
                  <a:lnTo>
                    <a:pt x="0" y="21600"/>
                  </a:lnTo>
                  <a:lnTo>
                    <a:pt x="12668" y="533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800"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</p:grpSp>
      <p:pic>
        <p:nvPicPr>
          <p:cNvPr id="138" name="Logo-IPST.png" descr="Logo-IPST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8830" y="84617"/>
            <a:ext cx="1106017" cy="1243296"/>
          </a:xfrm>
          <a:prstGeom prst="rect">
            <a:avLst/>
          </a:prstGeom>
          <a:ln w="12700">
            <a:miter lim="400000"/>
          </a:ln>
        </p:spPr>
      </p:pic>
      <p:sp>
        <p:nvSpPr>
          <p:cNvPr id="139" name="หัวข้อ"/>
          <p:cNvSpPr txBox="1"/>
          <p:nvPr/>
        </p:nvSpPr>
        <p:spPr>
          <a:xfrm>
            <a:off x="2871729" y="-71093"/>
            <a:ext cx="9335398" cy="13213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algn="l">
              <a:lnSpc>
                <a:spcPct val="120000"/>
              </a:lnSpc>
              <a:defRPr sz="7900">
                <a:solidFill>
                  <a:srgbClr val="FFFFFF"/>
                </a:solidFill>
                <a:latin typeface="TH Niramit AS"/>
                <a:ea typeface="TH Niramit AS"/>
                <a:cs typeface="TH Niramit AS"/>
                <a:sym typeface="TH Niramit AS"/>
              </a:defRPr>
            </a:lvl1pPr>
          </a:lstStyle>
          <a:p>
            <a:r>
              <a:rPr lang="th-TH" sz="66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การออกแบบอัลกอริทึม</a:t>
            </a:r>
          </a:p>
        </p:txBody>
      </p:sp>
      <p:grpSp>
        <p:nvGrpSpPr>
          <p:cNvPr id="144" name="Group"/>
          <p:cNvGrpSpPr/>
          <p:nvPr/>
        </p:nvGrpSpPr>
        <p:grpSpPr>
          <a:xfrm>
            <a:off x="-167607" y="9417007"/>
            <a:ext cx="13187614" cy="588751"/>
            <a:chOff x="0" y="0"/>
            <a:chExt cx="13187613" cy="588749"/>
          </a:xfrm>
        </p:grpSpPr>
        <p:sp>
          <p:nvSpPr>
            <p:cNvPr id="140" name="Shape"/>
            <p:cNvSpPr/>
            <p:nvPr/>
          </p:nvSpPr>
          <p:spPr>
            <a:xfrm>
              <a:off x="0" y="0"/>
              <a:ext cx="11949361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0306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hueOff val="114395"/>
                <a:lumOff val="-24975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800"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  <p:sp>
          <p:nvSpPr>
            <p:cNvPr id="141" name="Shape"/>
            <p:cNvSpPr/>
            <p:nvPr/>
          </p:nvSpPr>
          <p:spPr>
            <a:xfrm rot="10800000">
              <a:off x="11449243" y="0"/>
              <a:ext cx="925490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800"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  <p:sp>
          <p:nvSpPr>
            <p:cNvPr id="142" name="Shape"/>
            <p:cNvSpPr/>
            <p:nvPr/>
          </p:nvSpPr>
          <p:spPr>
            <a:xfrm rot="10800000">
              <a:off x="11862849" y="0"/>
              <a:ext cx="925490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800"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  <p:sp>
          <p:nvSpPr>
            <p:cNvPr id="143" name="Shape"/>
            <p:cNvSpPr/>
            <p:nvPr/>
          </p:nvSpPr>
          <p:spPr>
            <a:xfrm rot="10800000">
              <a:off x="12262125" y="0"/>
              <a:ext cx="925489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800"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1091789" y="1417739"/>
            <a:ext cx="11465474" cy="7797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th-TH" sz="44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ตัวอย่าง</a:t>
            </a:r>
            <a:r>
              <a:rPr lang="th-TH" sz="44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เมื่อสั่งให้วาดรูปบ้านขนาด 100 หน่วย ที่ตำแหน่ง (0, 0)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91092" y="2197440"/>
            <a:ext cx="6133434" cy="447301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th-TH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ขั้นตอนย่อย  </a:t>
            </a: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วาดรูปบ้านขนาด </a:t>
            </a:r>
            <a: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S </a:t>
            </a: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หน่วย ที่ตำแหน่ง </a:t>
            </a:r>
            <a: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(x, y)</a:t>
            </a:r>
            <a:endParaRPr lang="th-TH" sz="28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algn="l"/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1.  ยกปากกา</a:t>
            </a:r>
            <a:b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2.  เคลื่อนที่ไปยังตำแหน่ง (</a:t>
            </a:r>
            <a: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x, y</a:t>
            </a: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)</a:t>
            </a:r>
            <a:b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3.  วางปากกา</a:t>
            </a:r>
            <a:b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4.  กำหนดทิศทางไปทางขวา</a:t>
            </a:r>
            <a:b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b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/>
            </a:r>
            <a:b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b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b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endParaRPr lang="en-US" sz="2800" b="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8003628" y="3179380"/>
            <a:ext cx="977462" cy="776349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8981090" y="3179380"/>
            <a:ext cx="977462" cy="776349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9963808" y="3179379"/>
            <a:ext cx="977462" cy="776349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8003628" y="3955729"/>
            <a:ext cx="977462" cy="776349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8981090" y="3955729"/>
            <a:ext cx="977462" cy="776349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9963808" y="3960275"/>
            <a:ext cx="977462" cy="776349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8003628" y="4727532"/>
            <a:ext cx="977462" cy="776349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8981090" y="4727532"/>
            <a:ext cx="977462" cy="776349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9963808" y="4732078"/>
            <a:ext cx="977462" cy="776349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524319" y="4491570"/>
            <a:ext cx="405560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th-TH" sz="2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100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7521459" y="3719766"/>
            <a:ext cx="405559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th-TH" sz="2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200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91092" y="4456353"/>
            <a:ext cx="4985236" cy="96436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th-TH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5.  </a:t>
            </a: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วาดสี่เหลี่ยมจัตุรัสขนาด</a:t>
            </a:r>
            <a: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 s </a:t>
            </a: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หน่วย</a:t>
            </a:r>
            <a: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/>
            </a:r>
            <a:b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endParaRPr lang="th-TH" sz="2800" b="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8003628" y="5483783"/>
            <a:ext cx="977462" cy="0"/>
          </a:xfrm>
          <a:prstGeom prst="line">
            <a:avLst/>
          </a:prstGeom>
          <a:noFill/>
          <a:ln w="57150" cap="flat">
            <a:solidFill>
              <a:srgbClr val="0033CC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3" name="Straight Connector 42"/>
          <p:cNvCxnSpPr/>
          <p:nvPr/>
        </p:nvCxnSpPr>
        <p:spPr>
          <a:xfrm flipV="1">
            <a:off x="8989592" y="4727532"/>
            <a:ext cx="0" cy="780896"/>
          </a:xfrm>
          <a:prstGeom prst="line">
            <a:avLst/>
          </a:prstGeom>
          <a:noFill/>
          <a:ln w="57150" cap="flat">
            <a:solidFill>
              <a:srgbClr val="0033CC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1" name="Straight Connector 40"/>
          <p:cNvCxnSpPr/>
          <p:nvPr/>
        </p:nvCxnSpPr>
        <p:spPr>
          <a:xfrm>
            <a:off x="8012130" y="4761618"/>
            <a:ext cx="977462" cy="0"/>
          </a:xfrm>
          <a:prstGeom prst="line">
            <a:avLst/>
          </a:prstGeom>
          <a:noFill/>
          <a:ln w="57150" cap="flat">
            <a:solidFill>
              <a:srgbClr val="0033CC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2" name="Straight Connector 41"/>
          <p:cNvCxnSpPr/>
          <p:nvPr/>
        </p:nvCxnSpPr>
        <p:spPr>
          <a:xfrm flipV="1">
            <a:off x="8025888" y="4745852"/>
            <a:ext cx="0" cy="780896"/>
          </a:xfrm>
          <a:prstGeom prst="line">
            <a:avLst/>
          </a:prstGeom>
          <a:noFill/>
          <a:ln w="57150" cap="flat">
            <a:solidFill>
              <a:srgbClr val="0033CC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45" name="TextBox 44"/>
          <p:cNvSpPr txBox="1"/>
          <p:nvPr/>
        </p:nvSpPr>
        <p:spPr>
          <a:xfrm>
            <a:off x="691092" y="4907759"/>
            <a:ext cx="4985236" cy="53347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6.  </a:t>
            </a: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หันซ้าย 90 องศา</a:t>
            </a:r>
          </a:p>
        </p:txBody>
      </p:sp>
      <p:sp>
        <p:nvSpPr>
          <p:cNvPr id="51" name="Right Arrow 50"/>
          <p:cNvSpPr/>
          <p:nvPr/>
        </p:nvSpPr>
        <p:spPr>
          <a:xfrm rot="16200000" flipV="1">
            <a:off x="7911588" y="5290150"/>
            <a:ext cx="228599" cy="261138"/>
          </a:xfrm>
          <a:prstGeom prst="rightArrow">
            <a:avLst/>
          </a:prstGeom>
          <a:solidFill>
            <a:srgbClr val="C00000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xmlns="" id="{45954907-E576-4628-BF8D-E7FC9BA69AA0}"/>
              </a:ext>
            </a:extLst>
          </p:cNvPr>
          <p:cNvSpPr txBox="1"/>
          <p:nvPr/>
        </p:nvSpPr>
        <p:spPr>
          <a:xfrm>
            <a:off x="7828785" y="5584040"/>
            <a:ext cx="3866458" cy="41036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th-TH" sz="2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 0          100        200       300</a:t>
            </a:r>
          </a:p>
        </p:txBody>
      </p:sp>
    </p:spTree>
    <p:extLst>
      <p:ext uri="{BB962C8B-B14F-4D97-AF65-F5344CB8AC3E}">
        <p14:creationId xmlns:p14="http://schemas.microsoft.com/office/powerpoint/2010/main" val="1310744054"/>
      </p:ext>
    </p:extLst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7" name="Group"/>
          <p:cNvGrpSpPr/>
          <p:nvPr/>
        </p:nvGrpSpPr>
        <p:grpSpPr>
          <a:xfrm>
            <a:off x="1473363" y="-57447"/>
            <a:ext cx="11552737" cy="1270001"/>
            <a:chOff x="0" y="0"/>
            <a:chExt cx="11552735" cy="1270000"/>
          </a:xfrm>
        </p:grpSpPr>
        <p:sp>
          <p:nvSpPr>
            <p:cNvPr id="135" name="Shape"/>
            <p:cNvSpPr/>
            <p:nvPr/>
          </p:nvSpPr>
          <p:spPr>
            <a:xfrm flipH="1">
              <a:off x="605203" y="0"/>
              <a:ext cx="10947533" cy="127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0306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hueOff val="114395"/>
                <a:lumOff val="-24975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800"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  <p:sp>
          <p:nvSpPr>
            <p:cNvPr id="136" name="Shape"/>
            <p:cNvSpPr/>
            <p:nvPr/>
          </p:nvSpPr>
          <p:spPr>
            <a:xfrm flipH="1">
              <a:off x="0" y="0"/>
              <a:ext cx="1106017" cy="1270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668" y="533"/>
                  </a:moveTo>
                  <a:lnTo>
                    <a:pt x="21600" y="0"/>
                  </a:lnTo>
                  <a:lnTo>
                    <a:pt x="8883" y="21600"/>
                  </a:lnTo>
                  <a:lnTo>
                    <a:pt x="0" y="21600"/>
                  </a:lnTo>
                  <a:lnTo>
                    <a:pt x="12668" y="533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800"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</p:grpSp>
      <p:pic>
        <p:nvPicPr>
          <p:cNvPr id="138" name="Logo-IPST.png" descr="Logo-IPST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8830" y="84617"/>
            <a:ext cx="1106017" cy="1243296"/>
          </a:xfrm>
          <a:prstGeom prst="rect">
            <a:avLst/>
          </a:prstGeom>
          <a:ln w="12700">
            <a:miter lim="400000"/>
          </a:ln>
        </p:spPr>
      </p:pic>
      <p:sp>
        <p:nvSpPr>
          <p:cNvPr id="139" name="หัวข้อ"/>
          <p:cNvSpPr txBox="1"/>
          <p:nvPr/>
        </p:nvSpPr>
        <p:spPr>
          <a:xfrm>
            <a:off x="2871729" y="-71093"/>
            <a:ext cx="9335398" cy="13213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algn="l">
              <a:lnSpc>
                <a:spcPct val="120000"/>
              </a:lnSpc>
              <a:defRPr sz="7900">
                <a:solidFill>
                  <a:srgbClr val="FFFFFF"/>
                </a:solidFill>
                <a:latin typeface="TH Niramit AS"/>
                <a:ea typeface="TH Niramit AS"/>
                <a:cs typeface="TH Niramit AS"/>
                <a:sym typeface="TH Niramit AS"/>
              </a:defRPr>
            </a:lvl1pPr>
          </a:lstStyle>
          <a:p>
            <a:r>
              <a:rPr lang="th-TH" sz="66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การออกแบบอัลกอริทึม</a:t>
            </a:r>
          </a:p>
        </p:txBody>
      </p:sp>
      <p:grpSp>
        <p:nvGrpSpPr>
          <p:cNvPr id="144" name="Group"/>
          <p:cNvGrpSpPr/>
          <p:nvPr/>
        </p:nvGrpSpPr>
        <p:grpSpPr>
          <a:xfrm>
            <a:off x="-167607" y="9417007"/>
            <a:ext cx="13187614" cy="588751"/>
            <a:chOff x="0" y="0"/>
            <a:chExt cx="13187613" cy="588749"/>
          </a:xfrm>
        </p:grpSpPr>
        <p:sp>
          <p:nvSpPr>
            <p:cNvPr id="140" name="Shape"/>
            <p:cNvSpPr/>
            <p:nvPr/>
          </p:nvSpPr>
          <p:spPr>
            <a:xfrm>
              <a:off x="0" y="0"/>
              <a:ext cx="11949361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0306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hueOff val="114395"/>
                <a:lumOff val="-24975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800"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  <p:sp>
          <p:nvSpPr>
            <p:cNvPr id="141" name="Shape"/>
            <p:cNvSpPr/>
            <p:nvPr/>
          </p:nvSpPr>
          <p:spPr>
            <a:xfrm rot="10800000">
              <a:off x="11449243" y="0"/>
              <a:ext cx="925490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800"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  <p:sp>
          <p:nvSpPr>
            <p:cNvPr id="142" name="Shape"/>
            <p:cNvSpPr/>
            <p:nvPr/>
          </p:nvSpPr>
          <p:spPr>
            <a:xfrm rot="10800000">
              <a:off x="11862849" y="0"/>
              <a:ext cx="925490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800"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  <p:sp>
          <p:nvSpPr>
            <p:cNvPr id="143" name="Shape"/>
            <p:cNvSpPr/>
            <p:nvPr/>
          </p:nvSpPr>
          <p:spPr>
            <a:xfrm rot="10800000">
              <a:off x="12262125" y="0"/>
              <a:ext cx="925489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800"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1091789" y="1417739"/>
            <a:ext cx="11465474" cy="7797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th-TH" sz="44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ตัวอย่าง</a:t>
            </a:r>
            <a:r>
              <a:rPr lang="th-TH" sz="44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เมื่อสั่งให้วาดรูปบ้านขนาด 100 หน่วย ที่ตำแหน่ง (0, 0)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91092" y="2197440"/>
            <a:ext cx="6133434" cy="447301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th-TH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ขั้นตอนย่อย  </a:t>
            </a: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วาดรูปบ้านขนาด </a:t>
            </a:r>
            <a: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S </a:t>
            </a: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หน่วย ที่ตำแหน่ง </a:t>
            </a:r>
            <a: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(x, y)</a:t>
            </a:r>
            <a:endParaRPr lang="th-TH" sz="28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algn="l"/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1.  ยกปากกา</a:t>
            </a:r>
            <a:b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2.  เคลื่อนที่ไปยังตำแหน่ง (</a:t>
            </a:r>
            <a: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x, y</a:t>
            </a: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)</a:t>
            </a:r>
            <a:b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3.  วางปากกา</a:t>
            </a:r>
            <a:b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4.  กำหนดทิศทางไปทางขวา</a:t>
            </a:r>
            <a:b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b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/>
            </a:r>
            <a:b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b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b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endParaRPr lang="en-US" sz="2800" b="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8003628" y="3179380"/>
            <a:ext cx="977462" cy="776349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8981090" y="3179380"/>
            <a:ext cx="977462" cy="776349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9963808" y="3179379"/>
            <a:ext cx="977462" cy="776349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8003628" y="3955729"/>
            <a:ext cx="977462" cy="776349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8981090" y="3955729"/>
            <a:ext cx="977462" cy="776349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9963808" y="3960275"/>
            <a:ext cx="977462" cy="776349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8003628" y="4727532"/>
            <a:ext cx="977462" cy="776349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8981090" y="4727532"/>
            <a:ext cx="977462" cy="776349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9963808" y="4732078"/>
            <a:ext cx="977462" cy="776349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524319" y="4491570"/>
            <a:ext cx="405560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th-TH" sz="2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100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7521459" y="3719766"/>
            <a:ext cx="405559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th-TH" sz="2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200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91092" y="4456353"/>
            <a:ext cx="4985236" cy="96436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th-TH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5.  </a:t>
            </a: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วาดสี่เหลี่ยมจัตุรัสขนาด</a:t>
            </a:r>
            <a: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 s </a:t>
            </a: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หน่วย</a:t>
            </a:r>
            <a: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/>
            </a:r>
            <a:b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endParaRPr lang="th-TH" sz="2800" b="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8003628" y="5483783"/>
            <a:ext cx="977462" cy="0"/>
          </a:xfrm>
          <a:prstGeom prst="line">
            <a:avLst/>
          </a:prstGeom>
          <a:noFill/>
          <a:ln w="57150" cap="flat">
            <a:solidFill>
              <a:srgbClr val="0033CC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3" name="Straight Connector 42"/>
          <p:cNvCxnSpPr/>
          <p:nvPr/>
        </p:nvCxnSpPr>
        <p:spPr>
          <a:xfrm flipV="1">
            <a:off x="8989592" y="4727532"/>
            <a:ext cx="0" cy="780896"/>
          </a:xfrm>
          <a:prstGeom prst="line">
            <a:avLst/>
          </a:prstGeom>
          <a:noFill/>
          <a:ln w="57150" cap="flat">
            <a:solidFill>
              <a:srgbClr val="0033CC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1" name="Straight Connector 40"/>
          <p:cNvCxnSpPr/>
          <p:nvPr/>
        </p:nvCxnSpPr>
        <p:spPr>
          <a:xfrm>
            <a:off x="8012130" y="4761618"/>
            <a:ext cx="977462" cy="0"/>
          </a:xfrm>
          <a:prstGeom prst="line">
            <a:avLst/>
          </a:prstGeom>
          <a:noFill/>
          <a:ln w="57150" cap="flat">
            <a:solidFill>
              <a:srgbClr val="0033CC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2" name="Straight Connector 41"/>
          <p:cNvCxnSpPr/>
          <p:nvPr/>
        </p:nvCxnSpPr>
        <p:spPr>
          <a:xfrm flipV="1">
            <a:off x="8025888" y="4745852"/>
            <a:ext cx="0" cy="780896"/>
          </a:xfrm>
          <a:prstGeom prst="line">
            <a:avLst/>
          </a:prstGeom>
          <a:noFill/>
          <a:ln w="57150" cap="flat">
            <a:solidFill>
              <a:srgbClr val="0033CC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45" name="TextBox 44"/>
          <p:cNvSpPr txBox="1"/>
          <p:nvPr/>
        </p:nvSpPr>
        <p:spPr>
          <a:xfrm>
            <a:off x="691092" y="4907759"/>
            <a:ext cx="4985236" cy="53347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6.  </a:t>
            </a: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หันซ้าย 90 องศา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691092" y="4617777"/>
            <a:ext cx="7469676" cy="1262357"/>
            <a:chOff x="691092" y="4617777"/>
            <a:chExt cx="7469676" cy="1262357"/>
          </a:xfrm>
        </p:grpSpPr>
        <p:sp>
          <p:nvSpPr>
            <p:cNvPr id="46" name="TextBox 45"/>
            <p:cNvSpPr txBox="1"/>
            <p:nvPr/>
          </p:nvSpPr>
          <p:spPr>
            <a:xfrm>
              <a:off x="691092" y="5346655"/>
              <a:ext cx="4985236" cy="533479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algn="l"/>
              <a:r>
                <a:rPr lang="th-TH" sz="2800" b="0" dirty="0">
                  <a:latin typeface="TH Niramit AS" panose="02000506000000020004" pitchFamily="2" charset="-34"/>
                  <a:cs typeface="TH Niramit AS" panose="02000506000000020004" pitchFamily="2" charset="-34"/>
                </a:rPr>
                <a:t>7.  เดินหน้า </a:t>
              </a:r>
              <a:r>
                <a:rPr lang="en-US" sz="2800" b="0" dirty="0">
                  <a:latin typeface="TH Niramit AS" panose="02000506000000020004" pitchFamily="2" charset="-34"/>
                  <a:cs typeface="TH Niramit AS" panose="02000506000000020004" pitchFamily="2" charset="-34"/>
                </a:rPr>
                <a:t>s</a:t>
              </a:r>
              <a:r>
                <a:rPr lang="th-TH" sz="2800" b="0" dirty="0">
                  <a:latin typeface="TH Niramit AS" panose="02000506000000020004" pitchFamily="2" charset="-34"/>
                  <a:cs typeface="TH Niramit AS" panose="02000506000000020004" pitchFamily="2" charset="-34"/>
                </a:rPr>
                <a:t> หน่วย</a:t>
              </a:r>
            </a:p>
          </p:txBody>
        </p:sp>
        <p:sp>
          <p:nvSpPr>
            <p:cNvPr id="49" name="Right Arrow 48"/>
            <p:cNvSpPr/>
            <p:nvPr/>
          </p:nvSpPr>
          <p:spPr>
            <a:xfrm rot="16200000" flipV="1">
              <a:off x="7915899" y="4601508"/>
              <a:ext cx="228599" cy="261138"/>
            </a:xfrm>
            <a:prstGeom prst="rightArrow">
              <a:avLst/>
            </a:prstGeom>
            <a:solidFill>
              <a:srgbClr val="C00000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th-TH" sz="2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Neue Medium"/>
              </a:endParaRPr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xmlns="" id="{74A899D2-4299-4EB3-892C-C82FCED5C6E0}"/>
              </a:ext>
            </a:extLst>
          </p:cNvPr>
          <p:cNvSpPr txBox="1"/>
          <p:nvPr/>
        </p:nvSpPr>
        <p:spPr>
          <a:xfrm>
            <a:off x="7828785" y="5584040"/>
            <a:ext cx="3866458" cy="41036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th-TH" sz="2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 0          100        200       300</a:t>
            </a:r>
          </a:p>
        </p:txBody>
      </p:sp>
    </p:spTree>
    <p:extLst>
      <p:ext uri="{BB962C8B-B14F-4D97-AF65-F5344CB8AC3E}">
        <p14:creationId xmlns:p14="http://schemas.microsoft.com/office/powerpoint/2010/main" val="4077502948"/>
      </p:ext>
    </p:extLst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7" name="Group"/>
          <p:cNvGrpSpPr/>
          <p:nvPr/>
        </p:nvGrpSpPr>
        <p:grpSpPr>
          <a:xfrm>
            <a:off x="1473363" y="-57447"/>
            <a:ext cx="11552737" cy="1270001"/>
            <a:chOff x="0" y="0"/>
            <a:chExt cx="11552735" cy="1270000"/>
          </a:xfrm>
        </p:grpSpPr>
        <p:sp>
          <p:nvSpPr>
            <p:cNvPr id="135" name="Shape"/>
            <p:cNvSpPr/>
            <p:nvPr/>
          </p:nvSpPr>
          <p:spPr>
            <a:xfrm flipH="1">
              <a:off x="605203" y="0"/>
              <a:ext cx="10947533" cy="127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0306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hueOff val="114395"/>
                <a:lumOff val="-24975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800"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  <p:sp>
          <p:nvSpPr>
            <p:cNvPr id="136" name="Shape"/>
            <p:cNvSpPr/>
            <p:nvPr/>
          </p:nvSpPr>
          <p:spPr>
            <a:xfrm flipH="1">
              <a:off x="0" y="0"/>
              <a:ext cx="1106017" cy="1270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668" y="533"/>
                  </a:moveTo>
                  <a:lnTo>
                    <a:pt x="21600" y="0"/>
                  </a:lnTo>
                  <a:lnTo>
                    <a:pt x="8883" y="21600"/>
                  </a:lnTo>
                  <a:lnTo>
                    <a:pt x="0" y="21600"/>
                  </a:lnTo>
                  <a:lnTo>
                    <a:pt x="12668" y="533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800"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</p:grpSp>
      <p:pic>
        <p:nvPicPr>
          <p:cNvPr id="138" name="Logo-IPST.png" descr="Logo-IPST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8830" y="84617"/>
            <a:ext cx="1106017" cy="1243296"/>
          </a:xfrm>
          <a:prstGeom prst="rect">
            <a:avLst/>
          </a:prstGeom>
          <a:ln w="12700">
            <a:miter lim="400000"/>
          </a:ln>
        </p:spPr>
      </p:pic>
      <p:sp>
        <p:nvSpPr>
          <p:cNvPr id="139" name="หัวข้อ"/>
          <p:cNvSpPr txBox="1"/>
          <p:nvPr/>
        </p:nvSpPr>
        <p:spPr>
          <a:xfrm>
            <a:off x="2871729" y="-71093"/>
            <a:ext cx="9335398" cy="13213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algn="l">
              <a:lnSpc>
                <a:spcPct val="120000"/>
              </a:lnSpc>
              <a:defRPr sz="7900">
                <a:solidFill>
                  <a:srgbClr val="FFFFFF"/>
                </a:solidFill>
                <a:latin typeface="TH Niramit AS"/>
                <a:ea typeface="TH Niramit AS"/>
                <a:cs typeface="TH Niramit AS"/>
                <a:sym typeface="TH Niramit AS"/>
              </a:defRPr>
            </a:lvl1pPr>
          </a:lstStyle>
          <a:p>
            <a:r>
              <a:rPr lang="th-TH" sz="66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การออกแบบอัลกอริทึม</a:t>
            </a:r>
          </a:p>
        </p:txBody>
      </p:sp>
      <p:grpSp>
        <p:nvGrpSpPr>
          <p:cNvPr id="144" name="Group"/>
          <p:cNvGrpSpPr/>
          <p:nvPr/>
        </p:nvGrpSpPr>
        <p:grpSpPr>
          <a:xfrm>
            <a:off x="-167607" y="9417007"/>
            <a:ext cx="13187614" cy="588751"/>
            <a:chOff x="0" y="0"/>
            <a:chExt cx="13187613" cy="588749"/>
          </a:xfrm>
        </p:grpSpPr>
        <p:sp>
          <p:nvSpPr>
            <p:cNvPr id="140" name="Shape"/>
            <p:cNvSpPr/>
            <p:nvPr/>
          </p:nvSpPr>
          <p:spPr>
            <a:xfrm>
              <a:off x="0" y="0"/>
              <a:ext cx="11949361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0306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hueOff val="114395"/>
                <a:lumOff val="-24975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800"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  <p:sp>
          <p:nvSpPr>
            <p:cNvPr id="141" name="Shape"/>
            <p:cNvSpPr/>
            <p:nvPr/>
          </p:nvSpPr>
          <p:spPr>
            <a:xfrm rot="10800000">
              <a:off x="11449243" y="0"/>
              <a:ext cx="925490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800"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  <p:sp>
          <p:nvSpPr>
            <p:cNvPr id="142" name="Shape"/>
            <p:cNvSpPr/>
            <p:nvPr/>
          </p:nvSpPr>
          <p:spPr>
            <a:xfrm rot="10800000">
              <a:off x="11862849" y="0"/>
              <a:ext cx="925490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800"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  <p:sp>
          <p:nvSpPr>
            <p:cNvPr id="143" name="Shape"/>
            <p:cNvSpPr/>
            <p:nvPr/>
          </p:nvSpPr>
          <p:spPr>
            <a:xfrm rot="10800000">
              <a:off x="12262125" y="0"/>
              <a:ext cx="925489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800"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1091789" y="1417739"/>
            <a:ext cx="11465474" cy="7797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th-TH" sz="44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ตัวอย่าง</a:t>
            </a:r>
            <a:r>
              <a:rPr lang="th-TH" sz="44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เมื่อสั่งให้วาดรูปบ้านขนาด 100 หน่วย ที่ตำแหน่ง (0, 0)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91092" y="2197440"/>
            <a:ext cx="6133434" cy="447301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th-TH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ขั้นตอนย่อย  </a:t>
            </a: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วาดรูปบ้านขนาด </a:t>
            </a:r>
            <a: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S </a:t>
            </a: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หน่วย ที่ตำแหน่ง </a:t>
            </a:r>
            <a: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(x, y)</a:t>
            </a:r>
            <a:endParaRPr lang="th-TH" sz="28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algn="l"/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1.  ยกปากกา</a:t>
            </a:r>
            <a:b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2.  เคลื่อนที่ไปยังตำแหน่ง (</a:t>
            </a:r>
            <a: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x, y</a:t>
            </a: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)</a:t>
            </a:r>
            <a:b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3.  วางปากกา</a:t>
            </a:r>
            <a:b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4.  กำหนดทิศทางไปทางขวา</a:t>
            </a:r>
            <a:b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b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/>
            </a:r>
            <a:b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b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b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endParaRPr lang="en-US" sz="2800" b="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8003628" y="3179380"/>
            <a:ext cx="977462" cy="776349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8981090" y="3179380"/>
            <a:ext cx="977462" cy="776349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9963808" y="3179379"/>
            <a:ext cx="977462" cy="776349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8003628" y="3955729"/>
            <a:ext cx="977462" cy="776349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8981090" y="3955729"/>
            <a:ext cx="977462" cy="776349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9963808" y="3960275"/>
            <a:ext cx="977462" cy="776349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8003628" y="4727532"/>
            <a:ext cx="977462" cy="776349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8981090" y="4727532"/>
            <a:ext cx="977462" cy="776349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9963808" y="4732078"/>
            <a:ext cx="977462" cy="776349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524319" y="4491570"/>
            <a:ext cx="405560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th-TH" sz="2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100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7521459" y="3719766"/>
            <a:ext cx="405559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th-TH" sz="2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200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91092" y="4456353"/>
            <a:ext cx="4985236" cy="96436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th-TH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5.  </a:t>
            </a: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วาดสี่เหลี่ยมจัตุรัสขนาด</a:t>
            </a:r>
            <a: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 s </a:t>
            </a: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หน่วย</a:t>
            </a:r>
            <a: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/>
            </a:r>
            <a:b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endParaRPr lang="th-TH" sz="2800" b="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8003628" y="5483783"/>
            <a:ext cx="977462" cy="0"/>
          </a:xfrm>
          <a:prstGeom prst="line">
            <a:avLst/>
          </a:prstGeom>
          <a:noFill/>
          <a:ln w="57150" cap="flat">
            <a:solidFill>
              <a:srgbClr val="0033CC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3" name="Straight Connector 42"/>
          <p:cNvCxnSpPr/>
          <p:nvPr/>
        </p:nvCxnSpPr>
        <p:spPr>
          <a:xfrm flipV="1">
            <a:off x="8989592" y="4727532"/>
            <a:ext cx="0" cy="780896"/>
          </a:xfrm>
          <a:prstGeom prst="line">
            <a:avLst/>
          </a:prstGeom>
          <a:noFill/>
          <a:ln w="57150" cap="flat">
            <a:solidFill>
              <a:srgbClr val="0033CC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1" name="Straight Connector 40"/>
          <p:cNvCxnSpPr/>
          <p:nvPr/>
        </p:nvCxnSpPr>
        <p:spPr>
          <a:xfrm>
            <a:off x="8012130" y="4761618"/>
            <a:ext cx="977462" cy="0"/>
          </a:xfrm>
          <a:prstGeom prst="line">
            <a:avLst/>
          </a:prstGeom>
          <a:noFill/>
          <a:ln w="57150" cap="flat">
            <a:solidFill>
              <a:srgbClr val="0033CC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2" name="Straight Connector 41"/>
          <p:cNvCxnSpPr/>
          <p:nvPr/>
        </p:nvCxnSpPr>
        <p:spPr>
          <a:xfrm flipV="1">
            <a:off x="8025888" y="4745852"/>
            <a:ext cx="0" cy="780896"/>
          </a:xfrm>
          <a:prstGeom prst="line">
            <a:avLst/>
          </a:prstGeom>
          <a:noFill/>
          <a:ln w="57150" cap="flat">
            <a:solidFill>
              <a:srgbClr val="0033CC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45" name="TextBox 44"/>
          <p:cNvSpPr txBox="1"/>
          <p:nvPr/>
        </p:nvSpPr>
        <p:spPr>
          <a:xfrm>
            <a:off x="691092" y="4907759"/>
            <a:ext cx="4985236" cy="53347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6.  </a:t>
            </a: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หันซ้าย 90 องศา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691092" y="5346655"/>
            <a:ext cx="4985236" cy="53347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7.  เดินหน้า </a:t>
            </a:r>
            <a: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s</a:t>
            </a: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 หน่วย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691092" y="5719426"/>
            <a:ext cx="4985236" cy="53347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8.  หันขวา 90 องศา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691092" y="6957111"/>
            <a:ext cx="6091620" cy="188769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th-TH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ขั้นตอนย่อย 2 </a:t>
            </a: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วาดสามเหลี่ยมด้านเท่าขนาด </a:t>
            </a:r>
            <a: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S </a:t>
            </a: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หน่วย</a:t>
            </a:r>
            <a:endParaRPr lang="th-TH" sz="28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algn="l"/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1.  ทำคำสั่งต่อไปนี้ซ้ำ 3 รอบ</a:t>
            </a:r>
            <a:b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	1.1	เดินหน้า </a:t>
            </a:r>
            <a: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S </a:t>
            </a: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หน่วย</a:t>
            </a:r>
            <a:b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	1.2	หันซ้าย 120 องศา</a:t>
            </a:r>
          </a:p>
        </p:txBody>
      </p:sp>
      <p:sp>
        <p:nvSpPr>
          <p:cNvPr id="40" name="Right Arrow 39"/>
          <p:cNvSpPr/>
          <p:nvPr/>
        </p:nvSpPr>
        <p:spPr>
          <a:xfrm flipV="1">
            <a:off x="7961052" y="4605688"/>
            <a:ext cx="262032" cy="243688"/>
          </a:xfrm>
          <a:prstGeom prst="rightArrow">
            <a:avLst/>
          </a:prstGeom>
          <a:solidFill>
            <a:srgbClr val="C00000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691092" y="6124131"/>
            <a:ext cx="4985236" cy="53347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9.  วาดรูปสามเหลี่ยมด้านเท่าขนาด </a:t>
            </a:r>
            <a: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s </a:t>
            </a: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หน่วย</a:t>
            </a:r>
            <a:endParaRPr lang="en-US" sz="2800" b="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52" name="Oval 51"/>
          <p:cNvSpPr/>
          <p:nvPr/>
        </p:nvSpPr>
        <p:spPr>
          <a:xfrm>
            <a:off x="4192053" y="6085640"/>
            <a:ext cx="501730" cy="610459"/>
          </a:xfrm>
          <a:prstGeom prst="ellipse">
            <a:avLst/>
          </a:prstGeom>
          <a:solidFill>
            <a:schemeClr val="accent1">
              <a:alpha val="26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53" name="Oval 52"/>
          <p:cNvSpPr/>
          <p:nvPr/>
        </p:nvSpPr>
        <p:spPr>
          <a:xfrm>
            <a:off x="5305344" y="6957111"/>
            <a:ext cx="501730" cy="610459"/>
          </a:xfrm>
          <a:prstGeom prst="ellipse">
            <a:avLst/>
          </a:prstGeom>
          <a:solidFill>
            <a:schemeClr val="accent1">
              <a:alpha val="26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xmlns="" id="{12DE2A22-57D0-4509-9F39-AA0341DEE4FD}"/>
              </a:ext>
            </a:extLst>
          </p:cNvPr>
          <p:cNvSpPr txBox="1"/>
          <p:nvPr/>
        </p:nvSpPr>
        <p:spPr>
          <a:xfrm>
            <a:off x="7828785" y="5584040"/>
            <a:ext cx="3866458" cy="41036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th-TH" sz="2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 0          100        200       300</a:t>
            </a:r>
          </a:p>
        </p:txBody>
      </p:sp>
    </p:spTree>
    <p:extLst>
      <p:ext uri="{BB962C8B-B14F-4D97-AF65-F5344CB8AC3E}">
        <p14:creationId xmlns:p14="http://schemas.microsoft.com/office/powerpoint/2010/main" val="416960117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51" grpId="0" animBg="1"/>
      <p:bldP spid="52" grpId="0" animBg="1"/>
      <p:bldP spid="53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7" name="Group"/>
          <p:cNvGrpSpPr/>
          <p:nvPr/>
        </p:nvGrpSpPr>
        <p:grpSpPr>
          <a:xfrm>
            <a:off x="1473363" y="-57447"/>
            <a:ext cx="11552737" cy="1270001"/>
            <a:chOff x="0" y="0"/>
            <a:chExt cx="11552735" cy="1270000"/>
          </a:xfrm>
        </p:grpSpPr>
        <p:sp>
          <p:nvSpPr>
            <p:cNvPr id="135" name="Shape"/>
            <p:cNvSpPr/>
            <p:nvPr/>
          </p:nvSpPr>
          <p:spPr>
            <a:xfrm flipH="1">
              <a:off x="605203" y="0"/>
              <a:ext cx="10947533" cy="127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0306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hueOff val="114395"/>
                <a:lumOff val="-24975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800"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  <p:sp>
          <p:nvSpPr>
            <p:cNvPr id="136" name="Shape"/>
            <p:cNvSpPr/>
            <p:nvPr/>
          </p:nvSpPr>
          <p:spPr>
            <a:xfrm flipH="1">
              <a:off x="0" y="0"/>
              <a:ext cx="1106017" cy="1270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668" y="533"/>
                  </a:moveTo>
                  <a:lnTo>
                    <a:pt x="21600" y="0"/>
                  </a:lnTo>
                  <a:lnTo>
                    <a:pt x="8883" y="21600"/>
                  </a:lnTo>
                  <a:lnTo>
                    <a:pt x="0" y="21600"/>
                  </a:lnTo>
                  <a:lnTo>
                    <a:pt x="12668" y="533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800"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</p:grpSp>
      <p:pic>
        <p:nvPicPr>
          <p:cNvPr id="138" name="Logo-IPST.png" descr="Logo-IPST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8830" y="84617"/>
            <a:ext cx="1106017" cy="1243296"/>
          </a:xfrm>
          <a:prstGeom prst="rect">
            <a:avLst/>
          </a:prstGeom>
          <a:ln w="12700">
            <a:miter lim="400000"/>
          </a:ln>
        </p:spPr>
      </p:pic>
      <p:sp>
        <p:nvSpPr>
          <p:cNvPr id="139" name="หัวข้อ"/>
          <p:cNvSpPr txBox="1"/>
          <p:nvPr/>
        </p:nvSpPr>
        <p:spPr>
          <a:xfrm>
            <a:off x="2871729" y="-71093"/>
            <a:ext cx="9335398" cy="13213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algn="l">
              <a:lnSpc>
                <a:spcPct val="120000"/>
              </a:lnSpc>
              <a:defRPr sz="7900">
                <a:solidFill>
                  <a:srgbClr val="FFFFFF"/>
                </a:solidFill>
                <a:latin typeface="TH Niramit AS"/>
                <a:ea typeface="TH Niramit AS"/>
                <a:cs typeface="TH Niramit AS"/>
                <a:sym typeface="TH Niramit AS"/>
              </a:defRPr>
            </a:lvl1pPr>
          </a:lstStyle>
          <a:p>
            <a:r>
              <a:rPr lang="th-TH" sz="66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การออกแบบอัลกอริทึม</a:t>
            </a:r>
          </a:p>
        </p:txBody>
      </p:sp>
      <p:grpSp>
        <p:nvGrpSpPr>
          <p:cNvPr id="144" name="Group"/>
          <p:cNvGrpSpPr/>
          <p:nvPr/>
        </p:nvGrpSpPr>
        <p:grpSpPr>
          <a:xfrm>
            <a:off x="-167607" y="9417007"/>
            <a:ext cx="13187614" cy="588751"/>
            <a:chOff x="0" y="0"/>
            <a:chExt cx="13187613" cy="588749"/>
          </a:xfrm>
        </p:grpSpPr>
        <p:sp>
          <p:nvSpPr>
            <p:cNvPr id="140" name="Shape"/>
            <p:cNvSpPr/>
            <p:nvPr/>
          </p:nvSpPr>
          <p:spPr>
            <a:xfrm>
              <a:off x="0" y="0"/>
              <a:ext cx="11949361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0306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hueOff val="114395"/>
                <a:lumOff val="-24975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800"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  <p:sp>
          <p:nvSpPr>
            <p:cNvPr id="141" name="Shape"/>
            <p:cNvSpPr/>
            <p:nvPr/>
          </p:nvSpPr>
          <p:spPr>
            <a:xfrm rot="10800000">
              <a:off x="11449243" y="0"/>
              <a:ext cx="925490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800"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  <p:sp>
          <p:nvSpPr>
            <p:cNvPr id="142" name="Shape"/>
            <p:cNvSpPr/>
            <p:nvPr/>
          </p:nvSpPr>
          <p:spPr>
            <a:xfrm rot="10800000">
              <a:off x="11862849" y="0"/>
              <a:ext cx="925490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800"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  <p:sp>
          <p:nvSpPr>
            <p:cNvPr id="143" name="Shape"/>
            <p:cNvSpPr/>
            <p:nvPr/>
          </p:nvSpPr>
          <p:spPr>
            <a:xfrm rot="10800000">
              <a:off x="12262125" y="0"/>
              <a:ext cx="925489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800"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1091789" y="1417739"/>
            <a:ext cx="11465474" cy="7797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th-TH" sz="44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ตัวอย่าง</a:t>
            </a:r>
            <a:r>
              <a:rPr lang="th-TH" sz="44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เมื่อสั่งให้วาดรูปบ้านขนาด 100 หน่วย ที่ตำแหน่ง (0, 0)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91092" y="2197440"/>
            <a:ext cx="6133434" cy="447301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th-TH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ขั้นตอนย่อย  </a:t>
            </a: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วาดรูปบ้านขนาด </a:t>
            </a:r>
            <a: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S </a:t>
            </a: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หน่วย ที่ตำแหน่ง </a:t>
            </a:r>
            <a: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(x, y)</a:t>
            </a:r>
            <a:endParaRPr lang="th-TH" sz="28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algn="l"/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1.  ยกปากกา</a:t>
            </a:r>
            <a:b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2.  เคลื่อนที่ไปยังตำแหน่ง (</a:t>
            </a:r>
            <a: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x, y</a:t>
            </a: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)</a:t>
            </a:r>
            <a:b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3.  วางปากกา</a:t>
            </a:r>
            <a:b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4.  กำหนดทิศทางไปทางขวา</a:t>
            </a:r>
            <a:b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b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/>
            </a:r>
            <a:b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b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b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endParaRPr lang="en-US" sz="2800" b="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8003628" y="3179380"/>
            <a:ext cx="977462" cy="776349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8981090" y="3179380"/>
            <a:ext cx="977462" cy="776349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9963808" y="3179379"/>
            <a:ext cx="977462" cy="776349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8003628" y="3955729"/>
            <a:ext cx="977462" cy="776349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8981090" y="3955729"/>
            <a:ext cx="977462" cy="776349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9963808" y="3960275"/>
            <a:ext cx="977462" cy="776349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8003628" y="4727532"/>
            <a:ext cx="977462" cy="776349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8981090" y="4727532"/>
            <a:ext cx="977462" cy="776349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9963808" y="4732078"/>
            <a:ext cx="977462" cy="776349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524319" y="4491570"/>
            <a:ext cx="405560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th-TH" sz="2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100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7521459" y="3719766"/>
            <a:ext cx="405559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th-TH" sz="2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200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91092" y="4456353"/>
            <a:ext cx="4985236" cy="96436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th-TH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5.  </a:t>
            </a: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วาดสี่เหลี่ยมจัตุรัสขนาด</a:t>
            </a:r>
            <a: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 s </a:t>
            </a: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หน่วย</a:t>
            </a:r>
            <a: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/>
            </a:r>
            <a:b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endParaRPr lang="th-TH" sz="2800" b="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8003628" y="5483783"/>
            <a:ext cx="977462" cy="0"/>
          </a:xfrm>
          <a:prstGeom prst="line">
            <a:avLst/>
          </a:prstGeom>
          <a:noFill/>
          <a:ln w="57150" cap="flat">
            <a:solidFill>
              <a:srgbClr val="0033CC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3" name="Straight Connector 42"/>
          <p:cNvCxnSpPr/>
          <p:nvPr/>
        </p:nvCxnSpPr>
        <p:spPr>
          <a:xfrm flipV="1">
            <a:off x="8989592" y="4727532"/>
            <a:ext cx="0" cy="780896"/>
          </a:xfrm>
          <a:prstGeom prst="line">
            <a:avLst/>
          </a:prstGeom>
          <a:noFill/>
          <a:ln w="57150" cap="flat">
            <a:solidFill>
              <a:srgbClr val="0033CC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1" name="Straight Connector 40"/>
          <p:cNvCxnSpPr/>
          <p:nvPr/>
        </p:nvCxnSpPr>
        <p:spPr>
          <a:xfrm>
            <a:off x="8012130" y="4761618"/>
            <a:ext cx="977462" cy="0"/>
          </a:xfrm>
          <a:prstGeom prst="line">
            <a:avLst/>
          </a:prstGeom>
          <a:noFill/>
          <a:ln w="57150" cap="flat">
            <a:solidFill>
              <a:srgbClr val="0033CC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2" name="Straight Connector 41"/>
          <p:cNvCxnSpPr/>
          <p:nvPr/>
        </p:nvCxnSpPr>
        <p:spPr>
          <a:xfrm flipV="1">
            <a:off x="8025888" y="4745852"/>
            <a:ext cx="0" cy="780896"/>
          </a:xfrm>
          <a:prstGeom prst="line">
            <a:avLst/>
          </a:prstGeom>
          <a:noFill/>
          <a:ln w="57150" cap="flat">
            <a:solidFill>
              <a:srgbClr val="0033CC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45" name="TextBox 44"/>
          <p:cNvSpPr txBox="1"/>
          <p:nvPr/>
        </p:nvSpPr>
        <p:spPr>
          <a:xfrm>
            <a:off x="691092" y="4907759"/>
            <a:ext cx="4985236" cy="53347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6.  </a:t>
            </a: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หันซ้าย 90 องศา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691092" y="5346655"/>
            <a:ext cx="4985236" cy="53347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7.  เดินหน้า </a:t>
            </a:r>
            <a: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s</a:t>
            </a: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 หน่วย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691092" y="5719426"/>
            <a:ext cx="4985236" cy="53347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8.  หันขวา 90 องศา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691092" y="6957111"/>
            <a:ext cx="6091620" cy="188769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th-TH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ขั้นตอนย่อย 2 </a:t>
            </a: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วาดสามเหลี่ยมด้านเท่าขนาด </a:t>
            </a:r>
            <a: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S </a:t>
            </a: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หน่วย</a:t>
            </a:r>
            <a:endParaRPr lang="th-TH" sz="28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algn="l"/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1.  ทำคำสั่งต่อไปนี้ซ้ำ 3 รอบ</a:t>
            </a:r>
            <a:b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	1.1	เดินหน้า </a:t>
            </a:r>
            <a: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S </a:t>
            </a: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หน่วย</a:t>
            </a:r>
            <a:b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	1.2	หันซ้าย 120 องศา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691092" y="6124131"/>
            <a:ext cx="4985236" cy="53347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9.  วาดรูปสามเหลี่ยมด้านเท่าขนาด </a:t>
            </a:r>
            <a: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s </a:t>
            </a: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หน่วย</a:t>
            </a:r>
            <a:endParaRPr lang="en-US" sz="2800" b="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52" name="Oval 51"/>
          <p:cNvSpPr/>
          <p:nvPr/>
        </p:nvSpPr>
        <p:spPr>
          <a:xfrm>
            <a:off x="4192053" y="6085640"/>
            <a:ext cx="501730" cy="610459"/>
          </a:xfrm>
          <a:prstGeom prst="ellipse">
            <a:avLst/>
          </a:prstGeom>
          <a:solidFill>
            <a:schemeClr val="accent1">
              <a:alpha val="26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53" name="Oval 52"/>
          <p:cNvSpPr/>
          <p:nvPr/>
        </p:nvSpPr>
        <p:spPr>
          <a:xfrm>
            <a:off x="5305344" y="6957111"/>
            <a:ext cx="501730" cy="610459"/>
          </a:xfrm>
          <a:prstGeom prst="ellipse">
            <a:avLst/>
          </a:prstGeom>
          <a:solidFill>
            <a:schemeClr val="accent1">
              <a:alpha val="26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7972369" y="2491472"/>
            <a:ext cx="817533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th-TH" sz="2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H Niramit AS" panose="02000506000000020004" pitchFamily="2" charset="-34"/>
                <a:cs typeface="TH Niramit AS" panose="02000506000000020004" pitchFamily="2" charset="-34"/>
                <a:sym typeface="Helvetica Neue"/>
              </a:rPr>
              <a:t>รอบที่ 1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1168365" y="4636244"/>
            <a:ext cx="7952243" cy="3755303"/>
            <a:chOff x="1168365" y="4636244"/>
            <a:chExt cx="7952243" cy="3755303"/>
          </a:xfrm>
        </p:grpSpPr>
        <p:grpSp>
          <p:nvGrpSpPr>
            <p:cNvPr id="8" name="Group 7"/>
            <p:cNvGrpSpPr/>
            <p:nvPr/>
          </p:nvGrpSpPr>
          <p:grpSpPr>
            <a:xfrm>
              <a:off x="5807074" y="4636244"/>
              <a:ext cx="3313534" cy="3627288"/>
              <a:chOff x="5807074" y="4636244"/>
              <a:chExt cx="3313534" cy="3627288"/>
            </a:xfrm>
          </p:grpSpPr>
          <p:sp>
            <p:nvSpPr>
              <p:cNvPr id="47" name="Right Arrow 46"/>
              <p:cNvSpPr/>
              <p:nvPr/>
            </p:nvSpPr>
            <p:spPr>
              <a:xfrm flipV="1">
                <a:off x="8858576" y="4636244"/>
                <a:ext cx="262032" cy="243688"/>
              </a:xfrm>
              <a:prstGeom prst="rightArrow">
                <a:avLst/>
              </a:prstGeom>
              <a:solidFill>
                <a:srgbClr val="C00000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th-TH" sz="22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+mn-lt"/>
                  <a:ea typeface="+mn-ea"/>
                  <a:cs typeface="+mn-cs"/>
                  <a:sym typeface="Helvetica Neue Medium"/>
                </a:endParaRPr>
              </a:p>
            </p:txBody>
          </p:sp>
          <p:sp>
            <p:nvSpPr>
              <p:cNvPr id="50" name="Left Arrow 49"/>
              <p:cNvSpPr/>
              <p:nvPr/>
            </p:nvSpPr>
            <p:spPr>
              <a:xfrm>
                <a:off x="5807074" y="7932456"/>
                <a:ext cx="1481217" cy="331076"/>
              </a:xfrm>
              <a:prstGeom prst="leftArrow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th-TH" sz="22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+mn-lt"/>
                  <a:ea typeface="+mn-ea"/>
                  <a:cs typeface="+mn-cs"/>
                  <a:sym typeface="Helvetica Neue Medium"/>
                </a:endParaRPr>
              </a:p>
            </p:txBody>
          </p:sp>
        </p:grpSp>
        <p:sp>
          <p:nvSpPr>
            <p:cNvPr id="54" name="Rectangle 53"/>
            <p:cNvSpPr/>
            <p:nvPr/>
          </p:nvSpPr>
          <p:spPr>
            <a:xfrm>
              <a:off x="1168365" y="7908071"/>
              <a:ext cx="4638709" cy="483476"/>
            </a:xfrm>
            <a:prstGeom prst="rect">
              <a:avLst/>
            </a:prstGeom>
            <a:solidFill>
              <a:schemeClr val="accent1">
                <a:alpha val="28000"/>
              </a:schemeClr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th-TH" sz="2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Neue Medium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1168364" y="4532973"/>
            <a:ext cx="7904043" cy="4269758"/>
            <a:chOff x="1168364" y="4532973"/>
            <a:chExt cx="7904043" cy="4269758"/>
          </a:xfrm>
        </p:grpSpPr>
        <p:grpSp>
          <p:nvGrpSpPr>
            <p:cNvPr id="4" name="Group 3"/>
            <p:cNvGrpSpPr/>
            <p:nvPr/>
          </p:nvGrpSpPr>
          <p:grpSpPr>
            <a:xfrm>
              <a:off x="5807074" y="4532973"/>
              <a:ext cx="3265333" cy="4235441"/>
              <a:chOff x="5807074" y="4532973"/>
              <a:chExt cx="3265333" cy="4235441"/>
            </a:xfrm>
          </p:grpSpPr>
          <p:sp>
            <p:nvSpPr>
              <p:cNvPr id="49" name="Right Arrow 48"/>
              <p:cNvSpPr/>
              <p:nvPr/>
            </p:nvSpPr>
            <p:spPr>
              <a:xfrm rot="14052835" flipV="1">
                <a:off x="8752415" y="4589723"/>
                <a:ext cx="376742" cy="263242"/>
              </a:xfrm>
              <a:prstGeom prst="rightArrow">
                <a:avLst/>
              </a:prstGeom>
              <a:solidFill>
                <a:srgbClr val="C00000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th-TH" sz="22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+mn-lt"/>
                  <a:ea typeface="+mn-ea"/>
                  <a:cs typeface="+mn-cs"/>
                  <a:sym typeface="Helvetica Neue Medium"/>
                </a:endParaRPr>
              </a:p>
            </p:txBody>
          </p:sp>
          <p:sp>
            <p:nvSpPr>
              <p:cNvPr id="2" name="Left Arrow 1"/>
              <p:cNvSpPr/>
              <p:nvPr/>
            </p:nvSpPr>
            <p:spPr>
              <a:xfrm>
                <a:off x="5807074" y="8437338"/>
                <a:ext cx="1481217" cy="331076"/>
              </a:xfrm>
              <a:prstGeom prst="leftArrow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th-TH" sz="22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+mn-lt"/>
                  <a:ea typeface="+mn-ea"/>
                  <a:cs typeface="+mn-cs"/>
                  <a:sym typeface="Helvetica Neue Medium"/>
                </a:endParaRPr>
              </a:p>
            </p:txBody>
          </p:sp>
        </p:grpSp>
        <p:sp>
          <p:nvSpPr>
            <p:cNvPr id="55" name="Rectangle 54"/>
            <p:cNvSpPr/>
            <p:nvPr/>
          </p:nvSpPr>
          <p:spPr>
            <a:xfrm>
              <a:off x="1168364" y="8319255"/>
              <a:ext cx="4638709" cy="483476"/>
            </a:xfrm>
            <a:prstGeom prst="rect">
              <a:avLst/>
            </a:prstGeom>
            <a:solidFill>
              <a:schemeClr val="accent1">
                <a:alpha val="28000"/>
              </a:schemeClr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th-TH" sz="2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Neue Medium"/>
              </a:endParaRPr>
            </a:p>
          </p:txBody>
        </p: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xmlns="" id="{BED3C222-2619-47DA-B079-9EBC5D37DE37}"/>
              </a:ext>
            </a:extLst>
          </p:cNvPr>
          <p:cNvSpPr txBox="1"/>
          <p:nvPr/>
        </p:nvSpPr>
        <p:spPr>
          <a:xfrm>
            <a:off x="7828785" y="5584040"/>
            <a:ext cx="3866458" cy="41036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th-TH" sz="2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 0          100        200       300</a:t>
            </a:r>
          </a:p>
        </p:txBody>
      </p:sp>
    </p:spTree>
    <p:extLst>
      <p:ext uri="{BB962C8B-B14F-4D97-AF65-F5344CB8AC3E}">
        <p14:creationId xmlns:p14="http://schemas.microsoft.com/office/powerpoint/2010/main" val="268055820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7" name="Group"/>
          <p:cNvGrpSpPr/>
          <p:nvPr/>
        </p:nvGrpSpPr>
        <p:grpSpPr>
          <a:xfrm>
            <a:off x="1473363" y="-57447"/>
            <a:ext cx="11552737" cy="1270001"/>
            <a:chOff x="0" y="0"/>
            <a:chExt cx="11552735" cy="1270000"/>
          </a:xfrm>
        </p:grpSpPr>
        <p:sp>
          <p:nvSpPr>
            <p:cNvPr id="135" name="Shape"/>
            <p:cNvSpPr/>
            <p:nvPr/>
          </p:nvSpPr>
          <p:spPr>
            <a:xfrm flipH="1">
              <a:off x="605203" y="0"/>
              <a:ext cx="10947533" cy="127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0306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hueOff val="114395"/>
                <a:lumOff val="-24975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800"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  <p:sp>
          <p:nvSpPr>
            <p:cNvPr id="136" name="Shape"/>
            <p:cNvSpPr/>
            <p:nvPr/>
          </p:nvSpPr>
          <p:spPr>
            <a:xfrm flipH="1">
              <a:off x="0" y="0"/>
              <a:ext cx="1106017" cy="1270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668" y="533"/>
                  </a:moveTo>
                  <a:lnTo>
                    <a:pt x="21600" y="0"/>
                  </a:lnTo>
                  <a:lnTo>
                    <a:pt x="8883" y="21600"/>
                  </a:lnTo>
                  <a:lnTo>
                    <a:pt x="0" y="21600"/>
                  </a:lnTo>
                  <a:lnTo>
                    <a:pt x="12668" y="533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800"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</p:grpSp>
      <p:pic>
        <p:nvPicPr>
          <p:cNvPr id="138" name="Logo-IPST.png" descr="Logo-IPST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8830" y="84617"/>
            <a:ext cx="1106017" cy="1243296"/>
          </a:xfrm>
          <a:prstGeom prst="rect">
            <a:avLst/>
          </a:prstGeom>
          <a:ln w="12700">
            <a:miter lim="400000"/>
          </a:ln>
        </p:spPr>
      </p:pic>
      <p:sp>
        <p:nvSpPr>
          <p:cNvPr id="139" name="หัวข้อ"/>
          <p:cNvSpPr txBox="1"/>
          <p:nvPr/>
        </p:nvSpPr>
        <p:spPr>
          <a:xfrm>
            <a:off x="2871729" y="-71093"/>
            <a:ext cx="9335398" cy="13213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algn="l">
              <a:lnSpc>
                <a:spcPct val="120000"/>
              </a:lnSpc>
              <a:defRPr sz="7900">
                <a:solidFill>
                  <a:srgbClr val="FFFFFF"/>
                </a:solidFill>
                <a:latin typeface="TH Niramit AS"/>
                <a:ea typeface="TH Niramit AS"/>
                <a:cs typeface="TH Niramit AS"/>
                <a:sym typeface="TH Niramit AS"/>
              </a:defRPr>
            </a:lvl1pPr>
          </a:lstStyle>
          <a:p>
            <a:r>
              <a:rPr lang="th-TH" sz="66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การออกแบบอัลกอริทึม</a:t>
            </a:r>
          </a:p>
        </p:txBody>
      </p:sp>
      <p:grpSp>
        <p:nvGrpSpPr>
          <p:cNvPr id="144" name="Group"/>
          <p:cNvGrpSpPr/>
          <p:nvPr/>
        </p:nvGrpSpPr>
        <p:grpSpPr>
          <a:xfrm>
            <a:off x="-167607" y="9417007"/>
            <a:ext cx="13187614" cy="588751"/>
            <a:chOff x="0" y="0"/>
            <a:chExt cx="13187613" cy="588749"/>
          </a:xfrm>
        </p:grpSpPr>
        <p:sp>
          <p:nvSpPr>
            <p:cNvPr id="140" name="Shape"/>
            <p:cNvSpPr/>
            <p:nvPr/>
          </p:nvSpPr>
          <p:spPr>
            <a:xfrm>
              <a:off x="0" y="0"/>
              <a:ext cx="11949361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0306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hueOff val="114395"/>
                <a:lumOff val="-24975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800"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  <p:sp>
          <p:nvSpPr>
            <p:cNvPr id="141" name="Shape"/>
            <p:cNvSpPr/>
            <p:nvPr/>
          </p:nvSpPr>
          <p:spPr>
            <a:xfrm rot="10800000">
              <a:off x="11449243" y="0"/>
              <a:ext cx="925490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800"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  <p:sp>
          <p:nvSpPr>
            <p:cNvPr id="142" name="Shape"/>
            <p:cNvSpPr/>
            <p:nvPr/>
          </p:nvSpPr>
          <p:spPr>
            <a:xfrm rot="10800000">
              <a:off x="11862849" y="0"/>
              <a:ext cx="925490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800"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  <p:sp>
          <p:nvSpPr>
            <p:cNvPr id="143" name="Shape"/>
            <p:cNvSpPr/>
            <p:nvPr/>
          </p:nvSpPr>
          <p:spPr>
            <a:xfrm rot="10800000">
              <a:off x="12262125" y="0"/>
              <a:ext cx="925489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800"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1091789" y="1417739"/>
            <a:ext cx="11465474" cy="7797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th-TH" sz="44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ตัวอย่าง</a:t>
            </a:r>
            <a:r>
              <a:rPr lang="th-TH" sz="44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เมื่อสั่งให้วาดรูปบ้านขนาด 100 หน่วย ที่ตำแหน่ง (0, 0)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91092" y="2197440"/>
            <a:ext cx="6133434" cy="447301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th-TH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ขั้นตอนย่อย  </a:t>
            </a: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วาดรูปบ้านขนาด </a:t>
            </a:r>
            <a: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S </a:t>
            </a: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หน่วย ที่ตำแหน่ง </a:t>
            </a:r>
            <a: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(x, y)</a:t>
            </a:r>
            <a:endParaRPr lang="th-TH" sz="28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algn="l"/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1.  ยกปากกา</a:t>
            </a:r>
            <a:b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2.  เคลื่อนที่ไปยังตำแหน่ง (</a:t>
            </a:r>
            <a: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x, y</a:t>
            </a: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)</a:t>
            </a:r>
            <a:b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3.  วางปากกา</a:t>
            </a:r>
            <a:b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4.  กำหนดทิศทางไปทางขวา</a:t>
            </a:r>
            <a:b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b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/>
            </a:r>
            <a:b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b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b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endParaRPr lang="en-US" sz="2800" b="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8003628" y="3179380"/>
            <a:ext cx="977462" cy="776349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8981090" y="3179380"/>
            <a:ext cx="977462" cy="776349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9963808" y="3179379"/>
            <a:ext cx="977462" cy="776349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8003628" y="3955729"/>
            <a:ext cx="977462" cy="776349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8981090" y="3955729"/>
            <a:ext cx="977462" cy="776349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9963808" y="3960275"/>
            <a:ext cx="977462" cy="776349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8003628" y="4727532"/>
            <a:ext cx="977462" cy="776349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8981090" y="4727532"/>
            <a:ext cx="977462" cy="776349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9963808" y="4732078"/>
            <a:ext cx="977462" cy="776349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524319" y="4491570"/>
            <a:ext cx="405560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th-TH" sz="2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100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7521459" y="3719766"/>
            <a:ext cx="405559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th-TH" sz="2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200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91092" y="4456353"/>
            <a:ext cx="4985236" cy="96436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th-TH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5.  </a:t>
            </a: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วาดสี่เหลี่ยมจัตุรัสขนาด</a:t>
            </a:r>
            <a: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 s </a:t>
            </a: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หน่วย</a:t>
            </a:r>
            <a: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/>
            </a:r>
            <a:b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endParaRPr lang="th-TH" sz="2800" b="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8003628" y="5483783"/>
            <a:ext cx="977462" cy="0"/>
          </a:xfrm>
          <a:prstGeom prst="line">
            <a:avLst/>
          </a:prstGeom>
          <a:noFill/>
          <a:ln w="57150" cap="flat">
            <a:solidFill>
              <a:srgbClr val="0033CC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3" name="Straight Connector 42"/>
          <p:cNvCxnSpPr/>
          <p:nvPr/>
        </p:nvCxnSpPr>
        <p:spPr>
          <a:xfrm flipV="1">
            <a:off x="8989592" y="4727532"/>
            <a:ext cx="0" cy="780896"/>
          </a:xfrm>
          <a:prstGeom prst="line">
            <a:avLst/>
          </a:prstGeom>
          <a:noFill/>
          <a:ln w="57150" cap="flat">
            <a:solidFill>
              <a:srgbClr val="0033CC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1" name="Straight Connector 40"/>
          <p:cNvCxnSpPr/>
          <p:nvPr/>
        </p:nvCxnSpPr>
        <p:spPr>
          <a:xfrm>
            <a:off x="8012130" y="4761618"/>
            <a:ext cx="977462" cy="0"/>
          </a:xfrm>
          <a:prstGeom prst="line">
            <a:avLst/>
          </a:prstGeom>
          <a:noFill/>
          <a:ln w="57150" cap="flat">
            <a:solidFill>
              <a:srgbClr val="0033CC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2" name="Straight Connector 41"/>
          <p:cNvCxnSpPr/>
          <p:nvPr/>
        </p:nvCxnSpPr>
        <p:spPr>
          <a:xfrm flipV="1">
            <a:off x="8025888" y="4745852"/>
            <a:ext cx="0" cy="780896"/>
          </a:xfrm>
          <a:prstGeom prst="line">
            <a:avLst/>
          </a:prstGeom>
          <a:noFill/>
          <a:ln w="57150" cap="flat">
            <a:solidFill>
              <a:srgbClr val="0033CC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45" name="TextBox 44"/>
          <p:cNvSpPr txBox="1"/>
          <p:nvPr/>
        </p:nvSpPr>
        <p:spPr>
          <a:xfrm>
            <a:off x="691092" y="4907759"/>
            <a:ext cx="4985236" cy="53347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6.  </a:t>
            </a: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หันซ้าย 90 องศา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691092" y="5346655"/>
            <a:ext cx="4985236" cy="53347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7.  เดินหน้า </a:t>
            </a:r>
            <a: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s</a:t>
            </a: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 หน่วย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691092" y="5719426"/>
            <a:ext cx="4985236" cy="53347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8.  หันขวา 90 องศา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691092" y="6957111"/>
            <a:ext cx="6091620" cy="188769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th-TH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ขั้นตอนย่อย 2 </a:t>
            </a: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วาดสามเหลี่ยมด้านเท่าขนาด </a:t>
            </a:r>
            <a: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S </a:t>
            </a: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หน่วย</a:t>
            </a:r>
            <a:endParaRPr lang="th-TH" sz="28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algn="l"/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1.  ทำคำสั่งต่อไปนี้ซ้ำ 3 รอบ</a:t>
            </a:r>
            <a:b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	1.1	เดินหน้า </a:t>
            </a:r>
            <a: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S </a:t>
            </a: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หน่วย</a:t>
            </a:r>
            <a:b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	1.2	หันซ้าย 120 องศา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691092" y="6124131"/>
            <a:ext cx="4985236" cy="53347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9.  วาดรูปสามเหลี่ยมด้านเท่าขนาด </a:t>
            </a:r>
            <a: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s </a:t>
            </a: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หน่วย</a:t>
            </a:r>
            <a:endParaRPr lang="en-US" sz="2800" b="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52" name="Oval 51"/>
          <p:cNvSpPr/>
          <p:nvPr/>
        </p:nvSpPr>
        <p:spPr>
          <a:xfrm>
            <a:off x="4192053" y="6085640"/>
            <a:ext cx="501730" cy="610459"/>
          </a:xfrm>
          <a:prstGeom prst="ellipse">
            <a:avLst/>
          </a:prstGeom>
          <a:solidFill>
            <a:schemeClr val="accent1">
              <a:alpha val="26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53" name="Oval 52"/>
          <p:cNvSpPr/>
          <p:nvPr/>
        </p:nvSpPr>
        <p:spPr>
          <a:xfrm>
            <a:off x="5305344" y="6957111"/>
            <a:ext cx="501730" cy="610459"/>
          </a:xfrm>
          <a:prstGeom prst="ellipse">
            <a:avLst/>
          </a:prstGeom>
          <a:solidFill>
            <a:schemeClr val="accent1">
              <a:alpha val="26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7957942" y="2491472"/>
            <a:ext cx="846386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th-TH" sz="2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H Niramit AS" panose="02000506000000020004" pitchFamily="2" charset="-34"/>
                <a:cs typeface="TH Niramit AS" panose="02000506000000020004" pitchFamily="2" charset="-34"/>
                <a:sym typeface="Helvetica Neue"/>
              </a:rPr>
              <a:t>รอบที่ </a:t>
            </a:r>
            <a:r>
              <a:rPr kumimoji="0" lang="en-US" sz="2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H Niramit AS" panose="02000506000000020004" pitchFamily="2" charset="-34"/>
                <a:cs typeface="TH Niramit AS" panose="02000506000000020004" pitchFamily="2" charset="-34"/>
                <a:sym typeface="Helvetica Neue"/>
              </a:rPr>
              <a:t>2</a:t>
            </a:r>
            <a:endParaRPr kumimoji="0" lang="th-TH" sz="24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Niramit AS" panose="02000506000000020004" pitchFamily="2" charset="-34"/>
              <a:cs typeface="TH Niramit AS" panose="02000506000000020004" pitchFamily="2" charset="-34"/>
              <a:sym typeface="Helvetica Neue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168365" y="4060759"/>
            <a:ext cx="7812725" cy="4330788"/>
            <a:chOff x="1168365" y="4060759"/>
            <a:chExt cx="7812725" cy="4330788"/>
          </a:xfrm>
        </p:grpSpPr>
        <p:sp>
          <p:nvSpPr>
            <p:cNvPr id="50" name="Left Arrow 49"/>
            <p:cNvSpPr/>
            <p:nvPr/>
          </p:nvSpPr>
          <p:spPr>
            <a:xfrm>
              <a:off x="5807074" y="7932456"/>
              <a:ext cx="1481217" cy="331076"/>
            </a:xfrm>
            <a:prstGeom prst="leftArrow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th-TH" sz="2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Neue Medium"/>
              </a:endParaRPr>
            </a:p>
          </p:txBody>
        </p:sp>
        <p:sp>
          <p:nvSpPr>
            <p:cNvPr id="54" name="Rectangle 53"/>
            <p:cNvSpPr/>
            <p:nvPr/>
          </p:nvSpPr>
          <p:spPr>
            <a:xfrm>
              <a:off x="1168365" y="7908071"/>
              <a:ext cx="4638709" cy="483476"/>
            </a:xfrm>
            <a:prstGeom prst="rect">
              <a:avLst/>
            </a:prstGeom>
            <a:solidFill>
              <a:schemeClr val="accent1">
                <a:alpha val="28000"/>
              </a:schemeClr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th-TH" sz="2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Neue Medium"/>
              </a:endParaRPr>
            </a:p>
          </p:txBody>
        </p:sp>
        <p:cxnSp>
          <p:nvCxnSpPr>
            <p:cNvPr id="57" name="Straight Connector 56"/>
            <p:cNvCxnSpPr>
              <a:cxnSpLocks/>
            </p:cNvCxnSpPr>
            <p:nvPr/>
          </p:nvCxnSpPr>
          <p:spPr>
            <a:xfrm>
              <a:off x="8492359" y="4116871"/>
              <a:ext cx="488731" cy="644747"/>
            </a:xfrm>
            <a:prstGeom prst="line">
              <a:avLst/>
            </a:prstGeom>
            <a:noFill/>
            <a:ln w="57150" cap="flat">
              <a:solidFill>
                <a:srgbClr val="0033CC"/>
              </a:solidFill>
              <a:prstDash val="solid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56" name="Right Arrow 55"/>
            <p:cNvSpPr/>
            <p:nvPr/>
          </p:nvSpPr>
          <p:spPr>
            <a:xfrm rot="14052835" flipV="1">
              <a:off x="8392485" y="4117509"/>
              <a:ext cx="376742" cy="263242"/>
            </a:xfrm>
            <a:prstGeom prst="rightArrow">
              <a:avLst/>
            </a:prstGeom>
            <a:solidFill>
              <a:srgbClr val="C00000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th-TH" sz="2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Neue Medium"/>
              </a:endParaRPr>
            </a:p>
          </p:txBody>
        </p:sp>
      </p:grpSp>
      <p:sp>
        <p:nvSpPr>
          <p:cNvPr id="47" name="TextBox 46">
            <a:extLst>
              <a:ext uri="{FF2B5EF4-FFF2-40B4-BE49-F238E27FC236}">
                <a16:creationId xmlns:a16="http://schemas.microsoft.com/office/drawing/2014/main" xmlns="" id="{E4BBD455-7605-47B4-ABC7-B675305CECF5}"/>
              </a:ext>
            </a:extLst>
          </p:cNvPr>
          <p:cNvSpPr txBox="1"/>
          <p:nvPr/>
        </p:nvSpPr>
        <p:spPr>
          <a:xfrm>
            <a:off x="7828785" y="5584040"/>
            <a:ext cx="3866458" cy="41036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th-TH" sz="2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 0          100        200       300</a:t>
            </a:r>
          </a:p>
        </p:txBody>
      </p:sp>
    </p:spTree>
    <p:extLst>
      <p:ext uri="{BB962C8B-B14F-4D97-AF65-F5344CB8AC3E}">
        <p14:creationId xmlns:p14="http://schemas.microsoft.com/office/powerpoint/2010/main" val="416885753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7" name="Group"/>
          <p:cNvGrpSpPr/>
          <p:nvPr/>
        </p:nvGrpSpPr>
        <p:grpSpPr>
          <a:xfrm>
            <a:off x="1473363" y="-57447"/>
            <a:ext cx="11552737" cy="1270001"/>
            <a:chOff x="0" y="0"/>
            <a:chExt cx="11552735" cy="1270000"/>
          </a:xfrm>
        </p:grpSpPr>
        <p:sp>
          <p:nvSpPr>
            <p:cNvPr id="135" name="Shape"/>
            <p:cNvSpPr/>
            <p:nvPr/>
          </p:nvSpPr>
          <p:spPr>
            <a:xfrm flipH="1">
              <a:off x="605203" y="0"/>
              <a:ext cx="10947533" cy="127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0306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hueOff val="114395"/>
                <a:lumOff val="-24975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800"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  <p:sp>
          <p:nvSpPr>
            <p:cNvPr id="136" name="Shape"/>
            <p:cNvSpPr/>
            <p:nvPr/>
          </p:nvSpPr>
          <p:spPr>
            <a:xfrm flipH="1">
              <a:off x="0" y="0"/>
              <a:ext cx="1106017" cy="1270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668" y="533"/>
                  </a:moveTo>
                  <a:lnTo>
                    <a:pt x="21600" y="0"/>
                  </a:lnTo>
                  <a:lnTo>
                    <a:pt x="8883" y="21600"/>
                  </a:lnTo>
                  <a:lnTo>
                    <a:pt x="0" y="21600"/>
                  </a:lnTo>
                  <a:lnTo>
                    <a:pt x="12668" y="533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800"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</p:grpSp>
      <p:pic>
        <p:nvPicPr>
          <p:cNvPr id="138" name="Logo-IPST.png" descr="Logo-IPST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8830" y="84617"/>
            <a:ext cx="1106017" cy="1243296"/>
          </a:xfrm>
          <a:prstGeom prst="rect">
            <a:avLst/>
          </a:prstGeom>
          <a:ln w="12700">
            <a:miter lim="400000"/>
          </a:ln>
        </p:spPr>
      </p:pic>
      <p:sp>
        <p:nvSpPr>
          <p:cNvPr id="139" name="หัวข้อ"/>
          <p:cNvSpPr txBox="1"/>
          <p:nvPr/>
        </p:nvSpPr>
        <p:spPr>
          <a:xfrm>
            <a:off x="2871729" y="-71093"/>
            <a:ext cx="9335398" cy="13213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algn="l">
              <a:lnSpc>
                <a:spcPct val="120000"/>
              </a:lnSpc>
              <a:defRPr sz="7900">
                <a:solidFill>
                  <a:srgbClr val="FFFFFF"/>
                </a:solidFill>
                <a:latin typeface="TH Niramit AS"/>
                <a:ea typeface="TH Niramit AS"/>
                <a:cs typeface="TH Niramit AS"/>
                <a:sym typeface="TH Niramit AS"/>
              </a:defRPr>
            </a:lvl1pPr>
          </a:lstStyle>
          <a:p>
            <a:r>
              <a:rPr lang="th-TH" sz="66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การออกแบบอัลกอริทึม</a:t>
            </a:r>
          </a:p>
        </p:txBody>
      </p:sp>
      <p:grpSp>
        <p:nvGrpSpPr>
          <p:cNvPr id="144" name="Group"/>
          <p:cNvGrpSpPr/>
          <p:nvPr/>
        </p:nvGrpSpPr>
        <p:grpSpPr>
          <a:xfrm>
            <a:off x="-167607" y="9417007"/>
            <a:ext cx="13187614" cy="588751"/>
            <a:chOff x="0" y="0"/>
            <a:chExt cx="13187613" cy="588749"/>
          </a:xfrm>
        </p:grpSpPr>
        <p:sp>
          <p:nvSpPr>
            <p:cNvPr id="140" name="Shape"/>
            <p:cNvSpPr/>
            <p:nvPr/>
          </p:nvSpPr>
          <p:spPr>
            <a:xfrm>
              <a:off x="0" y="0"/>
              <a:ext cx="11949361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0306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hueOff val="114395"/>
                <a:lumOff val="-24975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800"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  <p:sp>
          <p:nvSpPr>
            <p:cNvPr id="141" name="Shape"/>
            <p:cNvSpPr/>
            <p:nvPr/>
          </p:nvSpPr>
          <p:spPr>
            <a:xfrm rot="10800000">
              <a:off x="11449243" y="0"/>
              <a:ext cx="925490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800"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  <p:sp>
          <p:nvSpPr>
            <p:cNvPr id="142" name="Shape"/>
            <p:cNvSpPr/>
            <p:nvPr/>
          </p:nvSpPr>
          <p:spPr>
            <a:xfrm rot="10800000">
              <a:off x="11862849" y="0"/>
              <a:ext cx="925490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800"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  <p:sp>
          <p:nvSpPr>
            <p:cNvPr id="143" name="Shape"/>
            <p:cNvSpPr/>
            <p:nvPr/>
          </p:nvSpPr>
          <p:spPr>
            <a:xfrm rot="10800000">
              <a:off x="12262125" y="0"/>
              <a:ext cx="925489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800"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1091789" y="1417739"/>
            <a:ext cx="11465474" cy="7797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th-TH" sz="44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ตัวอย่าง</a:t>
            </a:r>
            <a:r>
              <a:rPr lang="th-TH" sz="44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เมื่อสั่งให้วาดรูปบ้านขนาด 100 หน่วย ที่ตำแหน่ง (0, 0)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91092" y="2197440"/>
            <a:ext cx="6133434" cy="447301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th-TH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ขั้นตอนย่อย  </a:t>
            </a: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วาดรูปบ้านขนาด </a:t>
            </a:r>
            <a: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S </a:t>
            </a: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หน่วย ที่ตำแหน่ง </a:t>
            </a:r>
            <a: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(x, y)</a:t>
            </a:r>
            <a:endParaRPr lang="th-TH" sz="28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algn="l"/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1.  ยกปากกา</a:t>
            </a:r>
            <a:b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2.  เคลื่อนที่ไปยังตำแหน่ง (</a:t>
            </a:r>
            <a: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x, y</a:t>
            </a: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)</a:t>
            </a:r>
            <a:b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3.  วางปากกา</a:t>
            </a:r>
            <a:b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4.  กำหนดทิศทางไปทางขวา</a:t>
            </a:r>
            <a:b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b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/>
            </a:r>
            <a:b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b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b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endParaRPr lang="en-US" sz="2800" b="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8003628" y="3179380"/>
            <a:ext cx="977462" cy="776349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8981090" y="3179380"/>
            <a:ext cx="977462" cy="776349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9963808" y="3179379"/>
            <a:ext cx="977462" cy="776349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8003628" y="3955729"/>
            <a:ext cx="977462" cy="776349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8981090" y="3955729"/>
            <a:ext cx="977462" cy="776349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9963808" y="3960275"/>
            <a:ext cx="977462" cy="776349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8003628" y="4727532"/>
            <a:ext cx="977462" cy="776349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8981090" y="4727532"/>
            <a:ext cx="977462" cy="776349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9963808" y="4732078"/>
            <a:ext cx="977462" cy="776349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524319" y="4491570"/>
            <a:ext cx="405560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th-TH" sz="2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100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7521459" y="3719766"/>
            <a:ext cx="405559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th-TH" sz="2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200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91092" y="4456353"/>
            <a:ext cx="4985236" cy="96436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th-TH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5.  </a:t>
            </a: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วาดสี่เหลี่ยมจัตุรัสขนาด</a:t>
            </a:r>
            <a: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 s </a:t>
            </a: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หน่วย</a:t>
            </a:r>
            <a: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/>
            </a:r>
            <a:b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endParaRPr lang="th-TH" sz="2800" b="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8003628" y="5483783"/>
            <a:ext cx="977462" cy="0"/>
          </a:xfrm>
          <a:prstGeom prst="line">
            <a:avLst/>
          </a:prstGeom>
          <a:noFill/>
          <a:ln w="57150" cap="flat">
            <a:solidFill>
              <a:srgbClr val="0033CC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3" name="Straight Connector 42"/>
          <p:cNvCxnSpPr/>
          <p:nvPr/>
        </p:nvCxnSpPr>
        <p:spPr>
          <a:xfrm flipV="1">
            <a:off x="8989592" y="4727532"/>
            <a:ext cx="0" cy="780896"/>
          </a:xfrm>
          <a:prstGeom prst="line">
            <a:avLst/>
          </a:prstGeom>
          <a:noFill/>
          <a:ln w="57150" cap="flat">
            <a:solidFill>
              <a:srgbClr val="0033CC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1" name="Straight Connector 40"/>
          <p:cNvCxnSpPr/>
          <p:nvPr/>
        </p:nvCxnSpPr>
        <p:spPr>
          <a:xfrm>
            <a:off x="8012130" y="4761618"/>
            <a:ext cx="977462" cy="0"/>
          </a:xfrm>
          <a:prstGeom prst="line">
            <a:avLst/>
          </a:prstGeom>
          <a:noFill/>
          <a:ln w="57150" cap="flat">
            <a:solidFill>
              <a:srgbClr val="0033CC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2" name="Straight Connector 41"/>
          <p:cNvCxnSpPr/>
          <p:nvPr/>
        </p:nvCxnSpPr>
        <p:spPr>
          <a:xfrm flipV="1">
            <a:off x="8025888" y="4745852"/>
            <a:ext cx="0" cy="780896"/>
          </a:xfrm>
          <a:prstGeom prst="line">
            <a:avLst/>
          </a:prstGeom>
          <a:noFill/>
          <a:ln w="57150" cap="flat">
            <a:solidFill>
              <a:srgbClr val="0033CC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45" name="TextBox 44"/>
          <p:cNvSpPr txBox="1"/>
          <p:nvPr/>
        </p:nvSpPr>
        <p:spPr>
          <a:xfrm>
            <a:off x="691092" y="4907759"/>
            <a:ext cx="4985236" cy="53347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6.  </a:t>
            </a: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หันซ้าย 90 องศา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691092" y="5346655"/>
            <a:ext cx="4985236" cy="53347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7.  เดินหน้า </a:t>
            </a:r>
            <a: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s</a:t>
            </a: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 หน่วย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691092" y="5719426"/>
            <a:ext cx="4985236" cy="53347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8.  หันขวา 90 องศา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691092" y="6957111"/>
            <a:ext cx="6091620" cy="188769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th-TH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ขั้นตอนย่อย 2 </a:t>
            </a: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วาดสามเหลี่ยมด้านเท่าขนาด </a:t>
            </a:r>
            <a: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S </a:t>
            </a: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หน่วย</a:t>
            </a:r>
            <a:endParaRPr lang="th-TH" sz="28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algn="l"/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1.  ทำคำสั่งต่อไปนี้ซ้ำ 3 รอบ</a:t>
            </a:r>
            <a:b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	1.1	เดินหน้า </a:t>
            </a:r>
            <a: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S </a:t>
            </a: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หน่วย</a:t>
            </a:r>
            <a:b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	1.2	หันซ้าย 120 องศา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691092" y="6124131"/>
            <a:ext cx="4985236" cy="53347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9.  วาดรูปสามเหลี่ยมด้านเท่าขนาด </a:t>
            </a:r>
            <a: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s </a:t>
            </a: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หน่วย</a:t>
            </a:r>
            <a:endParaRPr lang="en-US" sz="2800" b="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52" name="Oval 51"/>
          <p:cNvSpPr/>
          <p:nvPr/>
        </p:nvSpPr>
        <p:spPr>
          <a:xfrm>
            <a:off x="4192053" y="6085640"/>
            <a:ext cx="501730" cy="610459"/>
          </a:xfrm>
          <a:prstGeom prst="ellipse">
            <a:avLst/>
          </a:prstGeom>
          <a:solidFill>
            <a:schemeClr val="accent1">
              <a:alpha val="26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53" name="Oval 52"/>
          <p:cNvSpPr/>
          <p:nvPr/>
        </p:nvSpPr>
        <p:spPr>
          <a:xfrm>
            <a:off x="5305344" y="6957111"/>
            <a:ext cx="501730" cy="610459"/>
          </a:xfrm>
          <a:prstGeom prst="ellipse">
            <a:avLst/>
          </a:prstGeom>
          <a:solidFill>
            <a:schemeClr val="accent1">
              <a:alpha val="26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7957942" y="2491472"/>
            <a:ext cx="846386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th-TH" sz="2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H Niramit AS" panose="02000506000000020004" pitchFamily="2" charset="-34"/>
                <a:cs typeface="TH Niramit AS" panose="02000506000000020004" pitchFamily="2" charset="-34"/>
                <a:sym typeface="Helvetica Neue"/>
              </a:rPr>
              <a:t>รอบที่ </a:t>
            </a:r>
            <a:r>
              <a:rPr kumimoji="0" lang="en-US" sz="2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H Niramit AS" panose="02000506000000020004" pitchFamily="2" charset="-34"/>
                <a:cs typeface="TH Niramit AS" panose="02000506000000020004" pitchFamily="2" charset="-34"/>
                <a:sym typeface="Helvetica Neue"/>
              </a:rPr>
              <a:t>2</a:t>
            </a:r>
            <a:endParaRPr kumimoji="0" lang="th-TH" sz="24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Niramit AS" panose="02000506000000020004" pitchFamily="2" charset="-34"/>
              <a:cs typeface="TH Niramit AS" panose="02000506000000020004" pitchFamily="2" charset="-34"/>
              <a:sym typeface="Helvetica Neue"/>
            </a:endParaRPr>
          </a:p>
        </p:txBody>
      </p:sp>
      <p:cxnSp>
        <p:nvCxnSpPr>
          <p:cNvPr id="57" name="Straight Connector 56"/>
          <p:cNvCxnSpPr>
            <a:cxnSpLocks/>
          </p:cNvCxnSpPr>
          <p:nvPr/>
        </p:nvCxnSpPr>
        <p:spPr>
          <a:xfrm>
            <a:off x="8492359" y="4089619"/>
            <a:ext cx="488731" cy="671999"/>
          </a:xfrm>
          <a:prstGeom prst="line">
            <a:avLst/>
          </a:prstGeom>
          <a:noFill/>
          <a:ln w="57150" cap="flat">
            <a:solidFill>
              <a:srgbClr val="0033CC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grpSp>
        <p:nvGrpSpPr>
          <p:cNvPr id="21" name="Group 20"/>
          <p:cNvGrpSpPr/>
          <p:nvPr/>
        </p:nvGrpSpPr>
        <p:grpSpPr>
          <a:xfrm>
            <a:off x="1022676" y="4040903"/>
            <a:ext cx="7469682" cy="5052538"/>
            <a:chOff x="1168364" y="3793451"/>
            <a:chExt cx="7469682" cy="5052538"/>
          </a:xfrm>
        </p:grpSpPr>
        <p:sp>
          <p:nvSpPr>
            <p:cNvPr id="2" name="Left Arrow 1"/>
            <p:cNvSpPr/>
            <p:nvPr/>
          </p:nvSpPr>
          <p:spPr>
            <a:xfrm>
              <a:off x="5853080" y="8514913"/>
              <a:ext cx="1481217" cy="331076"/>
            </a:xfrm>
            <a:prstGeom prst="leftArrow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th-TH" sz="2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Neue Medium"/>
              </a:endParaRP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1168364" y="8319255"/>
              <a:ext cx="4638709" cy="483476"/>
            </a:xfrm>
            <a:prstGeom prst="rect">
              <a:avLst/>
            </a:prstGeom>
            <a:solidFill>
              <a:schemeClr val="accent1">
                <a:alpha val="28000"/>
              </a:schemeClr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th-TH" sz="2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Neue Medium"/>
              </a:endParaRPr>
            </a:p>
          </p:txBody>
        </p:sp>
        <p:sp>
          <p:nvSpPr>
            <p:cNvPr id="58" name="Right Arrow 57"/>
            <p:cNvSpPr/>
            <p:nvPr/>
          </p:nvSpPr>
          <p:spPr>
            <a:xfrm rot="7605504" flipV="1">
              <a:off x="8326587" y="3895547"/>
              <a:ext cx="413556" cy="209363"/>
            </a:xfrm>
            <a:prstGeom prst="rightArrow">
              <a:avLst/>
            </a:prstGeom>
            <a:solidFill>
              <a:srgbClr val="C00000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th-TH" sz="2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Neue Medium"/>
              </a:endParaRPr>
            </a:p>
          </p:txBody>
        </p:sp>
      </p:grpSp>
      <p:sp>
        <p:nvSpPr>
          <p:cNvPr id="47" name="TextBox 46">
            <a:extLst>
              <a:ext uri="{FF2B5EF4-FFF2-40B4-BE49-F238E27FC236}">
                <a16:creationId xmlns:a16="http://schemas.microsoft.com/office/drawing/2014/main" xmlns="" id="{D335415F-BA7D-427E-84FA-906384893DE2}"/>
              </a:ext>
            </a:extLst>
          </p:cNvPr>
          <p:cNvSpPr txBox="1"/>
          <p:nvPr/>
        </p:nvSpPr>
        <p:spPr>
          <a:xfrm>
            <a:off x="7828785" y="5584040"/>
            <a:ext cx="3866458" cy="41036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th-TH" sz="2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 0          100        200       300</a:t>
            </a:r>
          </a:p>
        </p:txBody>
      </p:sp>
    </p:spTree>
    <p:extLst>
      <p:ext uri="{BB962C8B-B14F-4D97-AF65-F5344CB8AC3E}">
        <p14:creationId xmlns:p14="http://schemas.microsoft.com/office/powerpoint/2010/main" val="132636157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7" name="Group"/>
          <p:cNvGrpSpPr/>
          <p:nvPr/>
        </p:nvGrpSpPr>
        <p:grpSpPr>
          <a:xfrm>
            <a:off x="1473363" y="-57447"/>
            <a:ext cx="11552737" cy="1270001"/>
            <a:chOff x="0" y="0"/>
            <a:chExt cx="11552735" cy="1270000"/>
          </a:xfrm>
        </p:grpSpPr>
        <p:sp>
          <p:nvSpPr>
            <p:cNvPr id="135" name="Shape"/>
            <p:cNvSpPr/>
            <p:nvPr/>
          </p:nvSpPr>
          <p:spPr>
            <a:xfrm flipH="1">
              <a:off x="605203" y="0"/>
              <a:ext cx="10947533" cy="127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0306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hueOff val="114395"/>
                <a:lumOff val="-24975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800"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  <p:sp>
          <p:nvSpPr>
            <p:cNvPr id="136" name="Shape"/>
            <p:cNvSpPr/>
            <p:nvPr/>
          </p:nvSpPr>
          <p:spPr>
            <a:xfrm flipH="1">
              <a:off x="0" y="0"/>
              <a:ext cx="1106017" cy="1270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668" y="533"/>
                  </a:moveTo>
                  <a:lnTo>
                    <a:pt x="21600" y="0"/>
                  </a:lnTo>
                  <a:lnTo>
                    <a:pt x="8883" y="21600"/>
                  </a:lnTo>
                  <a:lnTo>
                    <a:pt x="0" y="21600"/>
                  </a:lnTo>
                  <a:lnTo>
                    <a:pt x="12668" y="533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800"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</p:grpSp>
      <p:pic>
        <p:nvPicPr>
          <p:cNvPr id="138" name="Logo-IPST.png" descr="Logo-IPST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8830" y="84617"/>
            <a:ext cx="1106017" cy="1243296"/>
          </a:xfrm>
          <a:prstGeom prst="rect">
            <a:avLst/>
          </a:prstGeom>
          <a:ln w="12700">
            <a:miter lim="400000"/>
          </a:ln>
        </p:spPr>
      </p:pic>
      <p:sp>
        <p:nvSpPr>
          <p:cNvPr id="139" name="หัวข้อ"/>
          <p:cNvSpPr txBox="1"/>
          <p:nvPr/>
        </p:nvSpPr>
        <p:spPr>
          <a:xfrm>
            <a:off x="2871729" y="-71093"/>
            <a:ext cx="9335398" cy="13213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algn="l">
              <a:lnSpc>
                <a:spcPct val="120000"/>
              </a:lnSpc>
              <a:defRPr sz="7900">
                <a:solidFill>
                  <a:srgbClr val="FFFFFF"/>
                </a:solidFill>
                <a:latin typeface="TH Niramit AS"/>
                <a:ea typeface="TH Niramit AS"/>
                <a:cs typeface="TH Niramit AS"/>
                <a:sym typeface="TH Niramit AS"/>
              </a:defRPr>
            </a:lvl1pPr>
          </a:lstStyle>
          <a:p>
            <a:r>
              <a:rPr lang="th-TH" sz="66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การออกแบบอัลกอริทึม</a:t>
            </a:r>
          </a:p>
        </p:txBody>
      </p:sp>
      <p:grpSp>
        <p:nvGrpSpPr>
          <p:cNvPr id="144" name="Group"/>
          <p:cNvGrpSpPr/>
          <p:nvPr/>
        </p:nvGrpSpPr>
        <p:grpSpPr>
          <a:xfrm>
            <a:off x="-167607" y="9417007"/>
            <a:ext cx="13187614" cy="588751"/>
            <a:chOff x="0" y="0"/>
            <a:chExt cx="13187613" cy="588749"/>
          </a:xfrm>
        </p:grpSpPr>
        <p:sp>
          <p:nvSpPr>
            <p:cNvPr id="140" name="Shape"/>
            <p:cNvSpPr/>
            <p:nvPr/>
          </p:nvSpPr>
          <p:spPr>
            <a:xfrm>
              <a:off x="0" y="0"/>
              <a:ext cx="11949361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0306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hueOff val="114395"/>
                <a:lumOff val="-24975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800"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  <p:sp>
          <p:nvSpPr>
            <p:cNvPr id="141" name="Shape"/>
            <p:cNvSpPr/>
            <p:nvPr/>
          </p:nvSpPr>
          <p:spPr>
            <a:xfrm rot="10800000">
              <a:off x="11449243" y="0"/>
              <a:ext cx="925490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800"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  <p:sp>
          <p:nvSpPr>
            <p:cNvPr id="142" name="Shape"/>
            <p:cNvSpPr/>
            <p:nvPr/>
          </p:nvSpPr>
          <p:spPr>
            <a:xfrm rot="10800000">
              <a:off x="11862849" y="0"/>
              <a:ext cx="925490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800"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  <p:sp>
          <p:nvSpPr>
            <p:cNvPr id="143" name="Shape"/>
            <p:cNvSpPr/>
            <p:nvPr/>
          </p:nvSpPr>
          <p:spPr>
            <a:xfrm rot="10800000">
              <a:off x="12262125" y="0"/>
              <a:ext cx="925489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800"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1091789" y="1417739"/>
            <a:ext cx="11465474" cy="7797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th-TH" sz="44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ตัวอย่าง</a:t>
            </a:r>
            <a:r>
              <a:rPr lang="th-TH" sz="44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เมื่อสั่งให้วาดรูปบ้านขนาด 100 หน่วย ที่ตำแหน่ง (0, 0)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91092" y="2197440"/>
            <a:ext cx="6133434" cy="447301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th-TH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ขั้นตอนย่อย  </a:t>
            </a: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วาดรูปบ้านขนาด </a:t>
            </a:r>
            <a: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S </a:t>
            </a: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หน่วย ที่ตำแหน่ง </a:t>
            </a:r>
            <a: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(x, y)</a:t>
            </a:r>
            <a:endParaRPr lang="th-TH" sz="28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algn="l"/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1.  ยกปากกา</a:t>
            </a:r>
            <a:b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2.  เคลื่อนที่ไปยังตำแหน่ง (</a:t>
            </a:r>
            <a: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x, y</a:t>
            </a: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)</a:t>
            </a:r>
            <a:b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3.  วางปากกา</a:t>
            </a:r>
            <a:b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4.  กำหนดทิศทางไปทางขวา</a:t>
            </a:r>
            <a:b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b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/>
            </a:r>
            <a:b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b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b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endParaRPr lang="en-US" sz="2800" b="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8003628" y="3179380"/>
            <a:ext cx="977462" cy="776349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8981090" y="3179380"/>
            <a:ext cx="977462" cy="776349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9963808" y="3179379"/>
            <a:ext cx="977462" cy="776349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8003628" y="3955729"/>
            <a:ext cx="977462" cy="776349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8981090" y="3955729"/>
            <a:ext cx="977462" cy="776349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9963808" y="3960275"/>
            <a:ext cx="977462" cy="776349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8003628" y="4727532"/>
            <a:ext cx="977462" cy="776349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8981090" y="4727532"/>
            <a:ext cx="977462" cy="776349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9963808" y="4732078"/>
            <a:ext cx="977462" cy="776349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524319" y="4491570"/>
            <a:ext cx="405560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th-TH" sz="2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100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7521459" y="3719766"/>
            <a:ext cx="405559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th-TH" sz="2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200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91092" y="4456353"/>
            <a:ext cx="4985236" cy="96436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th-TH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5.  </a:t>
            </a: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วาดสี่เหลี่ยมจัตุรัสขนาด</a:t>
            </a:r>
            <a: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 s </a:t>
            </a: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หน่วย</a:t>
            </a:r>
            <a: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/>
            </a:r>
            <a:b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endParaRPr lang="th-TH" sz="2800" b="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8003628" y="5483783"/>
            <a:ext cx="977462" cy="0"/>
          </a:xfrm>
          <a:prstGeom prst="line">
            <a:avLst/>
          </a:prstGeom>
          <a:noFill/>
          <a:ln w="57150" cap="flat">
            <a:solidFill>
              <a:srgbClr val="0033CC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3" name="Straight Connector 42"/>
          <p:cNvCxnSpPr/>
          <p:nvPr/>
        </p:nvCxnSpPr>
        <p:spPr>
          <a:xfrm flipV="1">
            <a:off x="8989592" y="4727532"/>
            <a:ext cx="0" cy="780896"/>
          </a:xfrm>
          <a:prstGeom prst="line">
            <a:avLst/>
          </a:prstGeom>
          <a:noFill/>
          <a:ln w="57150" cap="flat">
            <a:solidFill>
              <a:srgbClr val="0033CC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1" name="Straight Connector 40"/>
          <p:cNvCxnSpPr/>
          <p:nvPr/>
        </p:nvCxnSpPr>
        <p:spPr>
          <a:xfrm>
            <a:off x="8012130" y="4761618"/>
            <a:ext cx="977462" cy="0"/>
          </a:xfrm>
          <a:prstGeom prst="line">
            <a:avLst/>
          </a:prstGeom>
          <a:noFill/>
          <a:ln w="57150" cap="flat">
            <a:solidFill>
              <a:srgbClr val="0033CC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2" name="Straight Connector 41"/>
          <p:cNvCxnSpPr/>
          <p:nvPr/>
        </p:nvCxnSpPr>
        <p:spPr>
          <a:xfrm flipV="1">
            <a:off x="8025888" y="4745852"/>
            <a:ext cx="0" cy="780896"/>
          </a:xfrm>
          <a:prstGeom prst="line">
            <a:avLst/>
          </a:prstGeom>
          <a:noFill/>
          <a:ln w="57150" cap="flat">
            <a:solidFill>
              <a:srgbClr val="0033CC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45" name="TextBox 44"/>
          <p:cNvSpPr txBox="1"/>
          <p:nvPr/>
        </p:nvSpPr>
        <p:spPr>
          <a:xfrm>
            <a:off x="691092" y="4907759"/>
            <a:ext cx="4985236" cy="53347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6.  </a:t>
            </a: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หันซ้าย 90 องศา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691092" y="5346655"/>
            <a:ext cx="4985236" cy="53347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7.  เดินหน้า </a:t>
            </a:r>
            <a: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s</a:t>
            </a: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 หน่วย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691092" y="5719426"/>
            <a:ext cx="4985236" cy="53347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8.  หันขวา 90 องศา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691092" y="6957111"/>
            <a:ext cx="6091620" cy="188769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th-TH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ขั้นตอนย่อย 2 </a:t>
            </a: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วาดสามเหลี่ยมด้านเท่าขนาด </a:t>
            </a:r>
            <a: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S </a:t>
            </a: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หน่วย</a:t>
            </a:r>
            <a:endParaRPr lang="th-TH" sz="28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algn="l"/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1.  ทำคำสั่งต่อไปนี้ซ้ำ 3 รอบ</a:t>
            </a:r>
            <a:b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	1.1	เดินหน้า </a:t>
            </a:r>
            <a: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S </a:t>
            </a: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หน่วย</a:t>
            </a:r>
            <a:b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	1.2	หันซ้าย 120 องศา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691092" y="6124131"/>
            <a:ext cx="4985236" cy="53347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9.  วาดรูปสามเหลี่ยมด้านเท่าขนาด </a:t>
            </a:r>
            <a: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s </a:t>
            </a: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หน่วย</a:t>
            </a:r>
            <a:endParaRPr lang="en-US" sz="2800" b="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52" name="Oval 51"/>
          <p:cNvSpPr/>
          <p:nvPr/>
        </p:nvSpPr>
        <p:spPr>
          <a:xfrm>
            <a:off x="4192053" y="6085640"/>
            <a:ext cx="501730" cy="610459"/>
          </a:xfrm>
          <a:prstGeom prst="ellipse">
            <a:avLst/>
          </a:prstGeom>
          <a:solidFill>
            <a:schemeClr val="accent1">
              <a:alpha val="26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53" name="Oval 52"/>
          <p:cNvSpPr/>
          <p:nvPr/>
        </p:nvSpPr>
        <p:spPr>
          <a:xfrm>
            <a:off x="5305344" y="6957111"/>
            <a:ext cx="501730" cy="610459"/>
          </a:xfrm>
          <a:prstGeom prst="ellipse">
            <a:avLst/>
          </a:prstGeom>
          <a:solidFill>
            <a:schemeClr val="accent1">
              <a:alpha val="26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7957142" y="2491472"/>
            <a:ext cx="847988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th-TH" sz="2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H Niramit AS" panose="02000506000000020004" pitchFamily="2" charset="-34"/>
                <a:cs typeface="TH Niramit AS" panose="02000506000000020004" pitchFamily="2" charset="-34"/>
                <a:sym typeface="Helvetica Neue"/>
              </a:rPr>
              <a:t>รอบที่ </a:t>
            </a:r>
            <a:r>
              <a:rPr kumimoji="0" lang="en-US" sz="2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H Niramit AS" panose="02000506000000020004" pitchFamily="2" charset="-34"/>
                <a:cs typeface="TH Niramit AS" panose="02000506000000020004" pitchFamily="2" charset="-34"/>
                <a:sym typeface="Helvetica Neue"/>
              </a:rPr>
              <a:t>3</a:t>
            </a:r>
            <a:endParaRPr kumimoji="0" lang="th-TH" sz="24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Niramit AS" panose="02000506000000020004" pitchFamily="2" charset="-34"/>
              <a:cs typeface="TH Niramit AS" panose="02000506000000020004" pitchFamily="2" charset="-34"/>
              <a:sym typeface="Helvetica Neue"/>
            </a:endParaRPr>
          </a:p>
        </p:txBody>
      </p:sp>
      <p:cxnSp>
        <p:nvCxnSpPr>
          <p:cNvPr id="57" name="Straight Connector 56"/>
          <p:cNvCxnSpPr>
            <a:cxnSpLocks/>
          </p:cNvCxnSpPr>
          <p:nvPr/>
        </p:nvCxnSpPr>
        <p:spPr>
          <a:xfrm>
            <a:off x="8492359" y="4076700"/>
            <a:ext cx="488731" cy="684918"/>
          </a:xfrm>
          <a:prstGeom prst="line">
            <a:avLst/>
          </a:prstGeom>
          <a:noFill/>
          <a:ln w="57150" cap="flat">
            <a:solidFill>
              <a:srgbClr val="0033CC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" name="Left Arrow 1"/>
          <p:cNvSpPr/>
          <p:nvPr/>
        </p:nvSpPr>
        <p:spPr>
          <a:xfrm>
            <a:off x="5807073" y="8121799"/>
            <a:ext cx="1481217" cy="331076"/>
          </a:xfrm>
          <a:prstGeom prst="leftArrow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1122357" y="7926141"/>
            <a:ext cx="4638709" cy="483476"/>
          </a:xfrm>
          <a:prstGeom prst="rect">
            <a:avLst/>
          </a:prstGeom>
          <a:solidFill>
            <a:schemeClr val="accent1">
              <a:alpha val="28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cxnSp>
        <p:nvCxnSpPr>
          <p:cNvPr id="47" name="Straight Connector 46"/>
          <p:cNvCxnSpPr>
            <a:cxnSpLocks/>
          </p:cNvCxnSpPr>
          <p:nvPr/>
        </p:nvCxnSpPr>
        <p:spPr>
          <a:xfrm flipH="1">
            <a:off x="8025889" y="4071938"/>
            <a:ext cx="489461" cy="689680"/>
          </a:xfrm>
          <a:prstGeom prst="line">
            <a:avLst/>
          </a:prstGeom>
          <a:noFill/>
          <a:ln w="57150" cap="flat">
            <a:solidFill>
              <a:srgbClr val="0033CC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58" name="Right Arrow 57"/>
          <p:cNvSpPr/>
          <p:nvPr/>
        </p:nvSpPr>
        <p:spPr>
          <a:xfrm rot="7605504" flipV="1">
            <a:off x="7882903" y="4644164"/>
            <a:ext cx="285971" cy="168935"/>
          </a:xfrm>
          <a:prstGeom prst="rightArrow">
            <a:avLst/>
          </a:prstGeom>
          <a:solidFill>
            <a:srgbClr val="C00000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xmlns="" id="{4F7C83B5-CDBA-4ED3-8C00-7C2BEF7F8396}"/>
              </a:ext>
            </a:extLst>
          </p:cNvPr>
          <p:cNvSpPr txBox="1"/>
          <p:nvPr/>
        </p:nvSpPr>
        <p:spPr>
          <a:xfrm>
            <a:off x="7828785" y="5584040"/>
            <a:ext cx="3866458" cy="41036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th-TH" sz="2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 0          100        200       300</a:t>
            </a:r>
          </a:p>
        </p:txBody>
      </p:sp>
    </p:spTree>
    <p:extLst>
      <p:ext uri="{BB962C8B-B14F-4D97-AF65-F5344CB8AC3E}">
        <p14:creationId xmlns:p14="http://schemas.microsoft.com/office/powerpoint/2010/main" val="338480196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7" name="Group"/>
          <p:cNvGrpSpPr/>
          <p:nvPr/>
        </p:nvGrpSpPr>
        <p:grpSpPr>
          <a:xfrm>
            <a:off x="1473363" y="-57447"/>
            <a:ext cx="11552737" cy="1270001"/>
            <a:chOff x="0" y="0"/>
            <a:chExt cx="11552735" cy="1270000"/>
          </a:xfrm>
        </p:grpSpPr>
        <p:sp>
          <p:nvSpPr>
            <p:cNvPr id="135" name="Shape"/>
            <p:cNvSpPr/>
            <p:nvPr/>
          </p:nvSpPr>
          <p:spPr>
            <a:xfrm flipH="1">
              <a:off x="605203" y="0"/>
              <a:ext cx="10947533" cy="127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0306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hueOff val="114395"/>
                <a:lumOff val="-24975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800"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  <p:sp>
          <p:nvSpPr>
            <p:cNvPr id="136" name="Shape"/>
            <p:cNvSpPr/>
            <p:nvPr/>
          </p:nvSpPr>
          <p:spPr>
            <a:xfrm flipH="1">
              <a:off x="0" y="0"/>
              <a:ext cx="1106017" cy="1270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668" y="533"/>
                  </a:moveTo>
                  <a:lnTo>
                    <a:pt x="21600" y="0"/>
                  </a:lnTo>
                  <a:lnTo>
                    <a:pt x="8883" y="21600"/>
                  </a:lnTo>
                  <a:lnTo>
                    <a:pt x="0" y="21600"/>
                  </a:lnTo>
                  <a:lnTo>
                    <a:pt x="12668" y="533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800"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</p:grpSp>
      <p:pic>
        <p:nvPicPr>
          <p:cNvPr id="138" name="Logo-IPST.png" descr="Logo-IPST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8830" y="84617"/>
            <a:ext cx="1106017" cy="1243296"/>
          </a:xfrm>
          <a:prstGeom prst="rect">
            <a:avLst/>
          </a:prstGeom>
          <a:ln w="12700">
            <a:miter lim="400000"/>
          </a:ln>
        </p:spPr>
      </p:pic>
      <p:sp>
        <p:nvSpPr>
          <p:cNvPr id="139" name="หัวข้อ"/>
          <p:cNvSpPr txBox="1"/>
          <p:nvPr/>
        </p:nvSpPr>
        <p:spPr>
          <a:xfrm>
            <a:off x="2871729" y="-71093"/>
            <a:ext cx="9335398" cy="13213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algn="l">
              <a:lnSpc>
                <a:spcPct val="120000"/>
              </a:lnSpc>
              <a:defRPr sz="7900">
                <a:solidFill>
                  <a:srgbClr val="FFFFFF"/>
                </a:solidFill>
                <a:latin typeface="TH Niramit AS"/>
                <a:ea typeface="TH Niramit AS"/>
                <a:cs typeface="TH Niramit AS"/>
                <a:sym typeface="TH Niramit AS"/>
              </a:defRPr>
            </a:lvl1pPr>
          </a:lstStyle>
          <a:p>
            <a:r>
              <a:rPr lang="th-TH" sz="66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การออกแบบอัลกอริทึม</a:t>
            </a:r>
          </a:p>
        </p:txBody>
      </p:sp>
      <p:grpSp>
        <p:nvGrpSpPr>
          <p:cNvPr id="144" name="Group"/>
          <p:cNvGrpSpPr/>
          <p:nvPr/>
        </p:nvGrpSpPr>
        <p:grpSpPr>
          <a:xfrm>
            <a:off x="-167607" y="9417007"/>
            <a:ext cx="13187614" cy="588751"/>
            <a:chOff x="0" y="0"/>
            <a:chExt cx="13187613" cy="588749"/>
          </a:xfrm>
        </p:grpSpPr>
        <p:sp>
          <p:nvSpPr>
            <p:cNvPr id="140" name="Shape"/>
            <p:cNvSpPr/>
            <p:nvPr/>
          </p:nvSpPr>
          <p:spPr>
            <a:xfrm>
              <a:off x="0" y="0"/>
              <a:ext cx="11949361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0306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hueOff val="114395"/>
                <a:lumOff val="-24975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800"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  <p:sp>
          <p:nvSpPr>
            <p:cNvPr id="141" name="Shape"/>
            <p:cNvSpPr/>
            <p:nvPr/>
          </p:nvSpPr>
          <p:spPr>
            <a:xfrm rot="10800000">
              <a:off x="11449243" y="0"/>
              <a:ext cx="925490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800"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  <p:sp>
          <p:nvSpPr>
            <p:cNvPr id="142" name="Shape"/>
            <p:cNvSpPr/>
            <p:nvPr/>
          </p:nvSpPr>
          <p:spPr>
            <a:xfrm rot="10800000">
              <a:off x="11862849" y="0"/>
              <a:ext cx="925490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800"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  <p:sp>
          <p:nvSpPr>
            <p:cNvPr id="143" name="Shape"/>
            <p:cNvSpPr/>
            <p:nvPr/>
          </p:nvSpPr>
          <p:spPr>
            <a:xfrm rot="10800000">
              <a:off x="12262125" y="0"/>
              <a:ext cx="925489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800"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1091789" y="1417739"/>
            <a:ext cx="11465474" cy="7797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th-TH" sz="44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ตัวอย่าง</a:t>
            </a:r>
            <a:r>
              <a:rPr lang="th-TH" sz="44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เมื่อสั่งให้วาดรูปบ้านขนาด 100 หน่วย ที่ตำแหน่ง (0, 0)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91092" y="2197440"/>
            <a:ext cx="6133434" cy="447301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th-TH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ขั้นตอนย่อย  </a:t>
            </a: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วาดรูปบ้านขนาด </a:t>
            </a:r>
            <a: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S </a:t>
            </a: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หน่วย ที่ตำแหน่ง </a:t>
            </a:r>
            <a: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(x, y)</a:t>
            </a:r>
            <a:endParaRPr lang="th-TH" sz="28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algn="l"/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1.  ยกปากกา</a:t>
            </a:r>
            <a:b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2.  เคลื่อนที่ไปยังตำแหน่ง (</a:t>
            </a:r>
            <a: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x, y</a:t>
            </a: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)</a:t>
            </a:r>
            <a:b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3.  วางปากกา</a:t>
            </a:r>
            <a:b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4.  กำหนดทิศทางไปทางขวา</a:t>
            </a:r>
            <a:b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b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/>
            </a:r>
            <a:b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b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b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endParaRPr lang="en-US" sz="2800" b="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8003628" y="3179380"/>
            <a:ext cx="977462" cy="776349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8981090" y="3179380"/>
            <a:ext cx="977462" cy="776349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9963808" y="3179379"/>
            <a:ext cx="977462" cy="776349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8003628" y="3955729"/>
            <a:ext cx="977462" cy="776349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8981090" y="3955729"/>
            <a:ext cx="977462" cy="776349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9963808" y="3960275"/>
            <a:ext cx="977462" cy="776349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8003628" y="4727532"/>
            <a:ext cx="977462" cy="776349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8981090" y="4727532"/>
            <a:ext cx="977462" cy="776349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9963808" y="4732078"/>
            <a:ext cx="977462" cy="776349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524319" y="4491570"/>
            <a:ext cx="405560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th-TH" sz="2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100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7521459" y="3719766"/>
            <a:ext cx="405559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th-TH" sz="2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200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91092" y="4456353"/>
            <a:ext cx="4985236" cy="96436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th-TH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5.  </a:t>
            </a: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วาดสี่เหลี่ยมจัตุรัสขนาด</a:t>
            </a:r>
            <a: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 s </a:t>
            </a: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หน่วย</a:t>
            </a:r>
            <a: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/>
            </a:r>
            <a:b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endParaRPr lang="th-TH" sz="2800" b="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8003628" y="5483783"/>
            <a:ext cx="977462" cy="0"/>
          </a:xfrm>
          <a:prstGeom prst="line">
            <a:avLst/>
          </a:prstGeom>
          <a:noFill/>
          <a:ln w="57150" cap="flat">
            <a:solidFill>
              <a:srgbClr val="0033CC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3" name="Straight Connector 42"/>
          <p:cNvCxnSpPr/>
          <p:nvPr/>
        </p:nvCxnSpPr>
        <p:spPr>
          <a:xfrm flipV="1">
            <a:off x="8989592" y="4727532"/>
            <a:ext cx="0" cy="780896"/>
          </a:xfrm>
          <a:prstGeom prst="line">
            <a:avLst/>
          </a:prstGeom>
          <a:noFill/>
          <a:ln w="57150" cap="flat">
            <a:solidFill>
              <a:srgbClr val="0033CC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1" name="Straight Connector 40"/>
          <p:cNvCxnSpPr/>
          <p:nvPr/>
        </p:nvCxnSpPr>
        <p:spPr>
          <a:xfrm>
            <a:off x="8012130" y="4761618"/>
            <a:ext cx="977462" cy="0"/>
          </a:xfrm>
          <a:prstGeom prst="line">
            <a:avLst/>
          </a:prstGeom>
          <a:noFill/>
          <a:ln w="57150" cap="flat">
            <a:solidFill>
              <a:srgbClr val="0033CC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2" name="Straight Connector 41"/>
          <p:cNvCxnSpPr/>
          <p:nvPr/>
        </p:nvCxnSpPr>
        <p:spPr>
          <a:xfrm flipV="1">
            <a:off x="8025888" y="4745852"/>
            <a:ext cx="0" cy="780896"/>
          </a:xfrm>
          <a:prstGeom prst="line">
            <a:avLst/>
          </a:prstGeom>
          <a:noFill/>
          <a:ln w="57150" cap="flat">
            <a:solidFill>
              <a:srgbClr val="0033CC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45" name="TextBox 44"/>
          <p:cNvSpPr txBox="1"/>
          <p:nvPr/>
        </p:nvSpPr>
        <p:spPr>
          <a:xfrm>
            <a:off x="691092" y="4907759"/>
            <a:ext cx="4985236" cy="53347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6.  </a:t>
            </a: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หันซ้าย 90 องศา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691092" y="5346655"/>
            <a:ext cx="4985236" cy="53347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7.  เดินหน้า </a:t>
            </a:r>
            <a: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s</a:t>
            </a: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 หน่วย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691092" y="5719426"/>
            <a:ext cx="4985236" cy="53347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8.  หันขวา 90 องศา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691092" y="6957111"/>
            <a:ext cx="6091620" cy="188769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th-TH" sz="32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ขั้นตอนย่อย 2 </a:t>
            </a: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วาดสามเหลี่ยมด้านเท่าขนาด </a:t>
            </a:r>
            <a: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S </a:t>
            </a: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หน่วย</a:t>
            </a:r>
            <a:endParaRPr lang="th-TH" sz="28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algn="l"/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1.  ทำคำสั่งต่อไปนี้ซ้ำ 3 รอบ</a:t>
            </a:r>
            <a:b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	1.1	เดินหน้า </a:t>
            </a:r>
            <a: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S </a:t>
            </a: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หน่วย</a:t>
            </a:r>
            <a:b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	1.2	หันซ้าย 120 องศา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691092" y="6124131"/>
            <a:ext cx="4985236" cy="53347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9.  วาดรูปสามเหลี่ยมด้านเท่าขนาด </a:t>
            </a:r>
            <a:r>
              <a:rPr lang="en-US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s </a:t>
            </a:r>
            <a:r>
              <a:rPr lang="th-TH" sz="28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หน่วย</a:t>
            </a:r>
            <a:endParaRPr lang="en-US" sz="2800" b="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52" name="Oval 51"/>
          <p:cNvSpPr/>
          <p:nvPr/>
        </p:nvSpPr>
        <p:spPr>
          <a:xfrm>
            <a:off x="4192053" y="6085640"/>
            <a:ext cx="501730" cy="610459"/>
          </a:xfrm>
          <a:prstGeom prst="ellipse">
            <a:avLst/>
          </a:prstGeom>
          <a:solidFill>
            <a:schemeClr val="accent1">
              <a:alpha val="26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53" name="Oval 52"/>
          <p:cNvSpPr/>
          <p:nvPr/>
        </p:nvSpPr>
        <p:spPr>
          <a:xfrm>
            <a:off x="5305344" y="6957111"/>
            <a:ext cx="501730" cy="610459"/>
          </a:xfrm>
          <a:prstGeom prst="ellipse">
            <a:avLst/>
          </a:prstGeom>
          <a:solidFill>
            <a:schemeClr val="accent1">
              <a:alpha val="26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7957141" y="2491472"/>
            <a:ext cx="847989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th-TH" sz="2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H Niramit AS" panose="02000506000000020004" pitchFamily="2" charset="-34"/>
                <a:cs typeface="TH Niramit AS" panose="02000506000000020004" pitchFamily="2" charset="-34"/>
                <a:sym typeface="Helvetica Neue"/>
              </a:rPr>
              <a:t>รอบที่ </a:t>
            </a:r>
            <a:r>
              <a:rPr kumimoji="0" lang="en-US" sz="2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H Niramit AS" panose="02000506000000020004" pitchFamily="2" charset="-34"/>
                <a:cs typeface="TH Niramit AS" panose="02000506000000020004" pitchFamily="2" charset="-34"/>
                <a:sym typeface="Helvetica Neue"/>
              </a:rPr>
              <a:t>3</a:t>
            </a:r>
            <a:endParaRPr kumimoji="0" lang="th-TH" sz="24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Niramit AS" panose="02000506000000020004" pitchFamily="2" charset="-34"/>
              <a:cs typeface="TH Niramit AS" panose="02000506000000020004" pitchFamily="2" charset="-34"/>
              <a:sym typeface="Helvetica Neue"/>
            </a:endParaRPr>
          </a:p>
        </p:txBody>
      </p:sp>
      <p:cxnSp>
        <p:nvCxnSpPr>
          <p:cNvPr id="57" name="Straight Connector 56"/>
          <p:cNvCxnSpPr>
            <a:cxnSpLocks/>
          </p:cNvCxnSpPr>
          <p:nvPr/>
        </p:nvCxnSpPr>
        <p:spPr>
          <a:xfrm>
            <a:off x="8492359" y="4048125"/>
            <a:ext cx="488731" cy="713493"/>
          </a:xfrm>
          <a:prstGeom prst="line">
            <a:avLst/>
          </a:prstGeom>
          <a:noFill/>
          <a:ln w="57150" cap="flat">
            <a:solidFill>
              <a:srgbClr val="0033CC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" name="Left Arrow 1"/>
          <p:cNvSpPr/>
          <p:nvPr/>
        </p:nvSpPr>
        <p:spPr>
          <a:xfrm>
            <a:off x="5715059" y="8543623"/>
            <a:ext cx="1481217" cy="331076"/>
          </a:xfrm>
          <a:prstGeom prst="leftArrow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1030343" y="8347965"/>
            <a:ext cx="4638709" cy="483476"/>
          </a:xfrm>
          <a:prstGeom prst="rect">
            <a:avLst/>
          </a:prstGeom>
          <a:solidFill>
            <a:schemeClr val="accent1">
              <a:alpha val="28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cxnSp>
        <p:nvCxnSpPr>
          <p:cNvPr id="47" name="Straight Connector 46"/>
          <p:cNvCxnSpPr>
            <a:cxnSpLocks/>
          </p:cNvCxnSpPr>
          <p:nvPr/>
        </p:nvCxnSpPr>
        <p:spPr>
          <a:xfrm flipH="1">
            <a:off x="8025889" y="4052888"/>
            <a:ext cx="489461" cy="708730"/>
          </a:xfrm>
          <a:prstGeom prst="line">
            <a:avLst/>
          </a:prstGeom>
          <a:noFill/>
          <a:ln w="57150" cap="flat">
            <a:solidFill>
              <a:srgbClr val="0033CC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58" name="Right Arrow 57"/>
          <p:cNvSpPr/>
          <p:nvPr/>
        </p:nvSpPr>
        <p:spPr>
          <a:xfrm flipV="1">
            <a:off x="7927018" y="4665251"/>
            <a:ext cx="332106" cy="192729"/>
          </a:xfrm>
          <a:prstGeom prst="rightArrow">
            <a:avLst/>
          </a:prstGeom>
          <a:solidFill>
            <a:srgbClr val="C00000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xmlns="" id="{4AF1D801-F43D-4797-929B-483AE902A9C3}"/>
              </a:ext>
            </a:extLst>
          </p:cNvPr>
          <p:cNvSpPr txBox="1"/>
          <p:nvPr/>
        </p:nvSpPr>
        <p:spPr>
          <a:xfrm>
            <a:off x="7828785" y="5584040"/>
            <a:ext cx="3866458" cy="41036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th-TH" sz="2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 0          100        200       300</a:t>
            </a:r>
          </a:p>
        </p:txBody>
      </p:sp>
      <p:sp>
        <p:nvSpPr>
          <p:cNvPr id="50" name="Rounded Rectangle 49">
            <a:hlinkClick r:id="rId3" action="ppaction://hlinkpres?slideindex=17&amp;slidetitle=PowerPoint Presentation"/>
          </p:cNvPr>
          <p:cNvSpPr/>
          <p:nvPr/>
        </p:nvSpPr>
        <p:spPr>
          <a:xfrm>
            <a:off x="9958552" y="8709161"/>
            <a:ext cx="3046248" cy="658336"/>
          </a:xfrm>
          <a:prstGeom prst="round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>
            <a:outerShdw blurRad="44450" dist="27940" dir="5400000" algn="ctr">
              <a:srgbClr val="000000">
                <a:alpha val="32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3200" dirty="0" smtClean="0">
                <a:solidFill>
                  <a:srgbClr val="FFFFFF"/>
                </a:solidFill>
                <a:latin typeface="TH Niramit AS" panose="02000506000000020004" pitchFamily="2" charset="-34"/>
                <a:ea typeface="+mn-ea"/>
                <a:cs typeface="TH Niramit AS" panose="02000506000000020004" pitchFamily="2" charset="-34"/>
                <a:sym typeface="Helvetica Neue Medium"/>
              </a:rPr>
              <a:t>คลิกกลับหน้าหลัก</a:t>
            </a:r>
            <a:endParaRPr kumimoji="0" lang="th-TH" sz="320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TH Niramit AS" panose="02000506000000020004" pitchFamily="2" charset="-34"/>
              <a:ea typeface="+mn-ea"/>
              <a:cs typeface="TH Niramit AS" panose="02000506000000020004" pitchFamily="2" charset="-34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97429183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7" name="Group"/>
          <p:cNvGrpSpPr/>
          <p:nvPr/>
        </p:nvGrpSpPr>
        <p:grpSpPr>
          <a:xfrm>
            <a:off x="1473363" y="-57447"/>
            <a:ext cx="11552737" cy="1270001"/>
            <a:chOff x="0" y="0"/>
            <a:chExt cx="11552735" cy="1270000"/>
          </a:xfrm>
        </p:grpSpPr>
        <p:sp>
          <p:nvSpPr>
            <p:cNvPr id="135" name="Shape"/>
            <p:cNvSpPr/>
            <p:nvPr/>
          </p:nvSpPr>
          <p:spPr>
            <a:xfrm flipH="1">
              <a:off x="605203" y="0"/>
              <a:ext cx="10947533" cy="127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0306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hueOff val="114395"/>
                <a:lumOff val="-24975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36" name="Shape"/>
            <p:cNvSpPr/>
            <p:nvPr/>
          </p:nvSpPr>
          <p:spPr>
            <a:xfrm flipH="1">
              <a:off x="0" y="0"/>
              <a:ext cx="1106017" cy="1270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668" y="533"/>
                  </a:moveTo>
                  <a:lnTo>
                    <a:pt x="21600" y="0"/>
                  </a:lnTo>
                  <a:lnTo>
                    <a:pt x="8883" y="21600"/>
                  </a:lnTo>
                  <a:lnTo>
                    <a:pt x="0" y="21600"/>
                  </a:lnTo>
                  <a:lnTo>
                    <a:pt x="12668" y="533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  <p:pic>
        <p:nvPicPr>
          <p:cNvPr id="138" name="Logo-IPST.png" descr="Logo-IPST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8830" y="84617"/>
            <a:ext cx="1106017" cy="1243296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44" name="Group"/>
          <p:cNvGrpSpPr/>
          <p:nvPr/>
        </p:nvGrpSpPr>
        <p:grpSpPr>
          <a:xfrm>
            <a:off x="-167607" y="9417007"/>
            <a:ext cx="13187614" cy="588751"/>
            <a:chOff x="0" y="0"/>
            <a:chExt cx="13187613" cy="588749"/>
          </a:xfrm>
        </p:grpSpPr>
        <p:sp>
          <p:nvSpPr>
            <p:cNvPr id="140" name="Shape"/>
            <p:cNvSpPr/>
            <p:nvPr/>
          </p:nvSpPr>
          <p:spPr>
            <a:xfrm>
              <a:off x="0" y="0"/>
              <a:ext cx="11949361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0306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hueOff val="114395"/>
                <a:lumOff val="-24975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41" name="Shape"/>
            <p:cNvSpPr/>
            <p:nvPr/>
          </p:nvSpPr>
          <p:spPr>
            <a:xfrm rot="10800000">
              <a:off x="11449243" y="0"/>
              <a:ext cx="925490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42" name="Shape"/>
            <p:cNvSpPr/>
            <p:nvPr/>
          </p:nvSpPr>
          <p:spPr>
            <a:xfrm rot="10800000">
              <a:off x="11862849" y="0"/>
              <a:ext cx="925490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43" name="Shape"/>
            <p:cNvSpPr/>
            <p:nvPr/>
          </p:nvSpPr>
          <p:spPr>
            <a:xfrm rot="10800000">
              <a:off x="12262125" y="0"/>
              <a:ext cx="925489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6296218" y="3790054"/>
            <a:ext cx="6619046" cy="65659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75000"/>
                  <a:tint val="66000"/>
                  <a:satMod val="160000"/>
                </a:schemeClr>
              </a:gs>
              <a:gs pos="50000">
                <a:schemeClr val="accent1">
                  <a:lumMod val="75000"/>
                  <a:tint val="44500"/>
                  <a:satMod val="160000"/>
                </a:schemeClr>
              </a:gs>
              <a:gs pos="100000">
                <a:schemeClr val="accent1">
                  <a:lumMod val="75000"/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0070C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36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ในภาพมีบ้านกี่หลัง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296218" y="4446644"/>
            <a:ext cx="6619046" cy="65659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36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ขั้นตอนการวาดและตำแหน่งข</a:t>
            </a:r>
            <a:r>
              <a:rPr lang="th-TH" sz="36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อ</a:t>
            </a:r>
            <a:r>
              <a:rPr lang="th-TH" sz="36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งบ้านหลังแรก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296218" y="5121105"/>
            <a:ext cx="6619046" cy="65659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75000"/>
                  <a:tint val="66000"/>
                  <a:satMod val="160000"/>
                </a:schemeClr>
              </a:gs>
              <a:gs pos="50000">
                <a:schemeClr val="accent1">
                  <a:lumMod val="75000"/>
                  <a:tint val="44500"/>
                  <a:satMod val="160000"/>
                </a:schemeClr>
              </a:gs>
              <a:gs pos="100000">
                <a:schemeClr val="accent1">
                  <a:lumMod val="75000"/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0070C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algn="l">
              <a:defRPr sz="3600" b="0">
                <a:latin typeface="TH Niramit AS" panose="02000506000000020004" pitchFamily="2" charset="-34"/>
                <a:cs typeface="TH Niramit AS" panose="02000506000000020004" pitchFamily="2" charset="-34"/>
              </a:defRPr>
            </a:lvl1pPr>
          </a:lstStyle>
          <a:p>
            <a:r>
              <a:rPr lang="th-TH" b="1" dirty="0"/>
              <a:t>ขั้นตอนการวาดและตำแหน่งของบ้านหลังที่สอง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296218" y="5777695"/>
            <a:ext cx="6619046" cy="65659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algn="l">
              <a:defRPr sz="3600" b="0">
                <a:latin typeface="TH Niramit AS" panose="02000506000000020004" pitchFamily="2" charset="-34"/>
                <a:cs typeface="TH Niramit AS" panose="02000506000000020004" pitchFamily="2" charset="-34"/>
              </a:defRPr>
            </a:lvl1pPr>
          </a:lstStyle>
          <a:p>
            <a:r>
              <a:rPr lang="th-TH" b="1" dirty="0"/>
              <a:t>ขั้นตอนการวาดและตำแหน่งของบ้านหลังที่สาม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278" y="3623312"/>
            <a:ext cx="4791075" cy="3095625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1030329" y="1683834"/>
            <a:ext cx="10251307" cy="84125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48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การอธิบายภาพสามารถแบ่งออกเป็นปัญหาย่อยได้ดังนี้</a:t>
            </a:r>
          </a:p>
        </p:txBody>
      </p:sp>
      <p:sp>
        <p:nvSpPr>
          <p:cNvPr id="21" name="หัวข้อ"/>
          <p:cNvSpPr txBox="1"/>
          <p:nvPr/>
        </p:nvSpPr>
        <p:spPr>
          <a:xfrm>
            <a:off x="2871729" y="-71093"/>
            <a:ext cx="9335398" cy="13213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algn="l">
              <a:lnSpc>
                <a:spcPct val="120000"/>
              </a:lnSpc>
              <a:defRPr sz="7900">
                <a:solidFill>
                  <a:srgbClr val="FFFFFF"/>
                </a:solidFill>
                <a:latin typeface="TH Niramit AS"/>
                <a:ea typeface="TH Niramit AS"/>
                <a:cs typeface="TH Niramit AS"/>
                <a:sym typeface="TH Niramit AS"/>
              </a:defRPr>
            </a:lvl1pPr>
          </a:lstStyle>
          <a:p>
            <a:r>
              <a:rPr lang="th-TH" sz="6600" dirty="0" smtClean="0"/>
              <a:t>การแบ่งปัญหาใหญ่เป็นปัญหาย่อย</a:t>
            </a:r>
            <a:endParaRPr sz="6600" dirty="0"/>
          </a:p>
        </p:txBody>
      </p:sp>
    </p:spTree>
    <p:extLst>
      <p:ext uri="{BB962C8B-B14F-4D97-AF65-F5344CB8AC3E}">
        <p14:creationId xmlns:p14="http://schemas.microsoft.com/office/powerpoint/2010/main" val="216058567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7" name="Group"/>
          <p:cNvGrpSpPr/>
          <p:nvPr/>
        </p:nvGrpSpPr>
        <p:grpSpPr>
          <a:xfrm>
            <a:off x="1473363" y="-57447"/>
            <a:ext cx="11552737" cy="1270001"/>
            <a:chOff x="0" y="0"/>
            <a:chExt cx="11552735" cy="1270000"/>
          </a:xfrm>
        </p:grpSpPr>
        <p:sp>
          <p:nvSpPr>
            <p:cNvPr id="135" name="Shape"/>
            <p:cNvSpPr/>
            <p:nvPr/>
          </p:nvSpPr>
          <p:spPr>
            <a:xfrm flipH="1">
              <a:off x="605203" y="0"/>
              <a:ext cx="10947533" cy="127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0306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hueOff val="114395"/>
                <a:lumOff val="-24975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36" name="Shape"/>
            <p:cNvSpPr/>
            <p:nvPr/>
          </p:nvSpPr>
          <p:spPr>
            <a:xfrm flipH="1">
              <a:off x="0" y="0"/>
              <a:ext cx="1106017" cy="1270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668" y="533"/>
                  </a:moveTo>
                  <a:lnTo>
                    <a:pt x="21600" y="0"/>
                  </a:lnTo>
                  <a:lnTo>
                    <a:pt x="8883" y="21600"/>
                  </a:lnTo>
                  <a:lnTo>
                    <a:pt x="0" y="21600"/>
                  </a:lnTo>
                  <a:lnTo>
                    <a:pt x="12668" y="533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  <p:pic>
        <p:nvPicPr>
          <p:cNvPr id="138" name="Logo-IPST.png" descr="Logo-IPST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8830" y="84617"/>
            <a:ext cx="1106017" cy="1243296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44" name="Group"/>
          <p:cNvGrpSpPr/>
          <p:nvPr/>
        </p:nvGrpSpPr>
        <p:grpSpPr>
          <a:xfrm>
            <a:off x="-167607" y="9417007"/>
            <a:ext cx="13187614" cy="588751"/>
            <a:chOff x="0" y="0"/>
            <a:chExt cx="13187613" cy="588749"/>
          </a:xfrm>
        </p:grpSpPr>
        <p:sp>
          <p:nvSpPr>
            <p:cNvPr id="140" name="Shape"/>
            <p:cNvSpPr/>
            <p:nvPr/>
          </p:nvSpPr>
          <p:spPr>
            <a:xfrm>
              <a:off x="0" y="0"/>
              <a:ext cx="11949361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0306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hueOff val="114395"/>
                <a:lumOff val="-24975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41" name="Shape"/>
            <p:cNvSpPr/>
            <p:nvPr/>
          </p:nvSpPr>
          <p:spPr>
            <a:xfrm rot="10800000">
              <a:off x="11449243" y="0"/>
              <a:ext cx="925490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42" name="Shape"/>
            <p:cNvSpPr/>
            <p:nvPr/>
          </p:nvSpPr>
          <p:spPr>
            <a:xfrm rot="10800000">
              <a:off x="11862849" y="0"/>
              <a:ext cx="925490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43" name="Shape"/>
            <p:cNvSpPr/>
            <p:nvPr/>
          </p:nvSpPr>
          <p:spPr>
            <a:xfrm rot="10800000">
              <a:off x="12262125" y="0"/>
              <a:ext cx="925489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893128" y="5259395"/>
            <a:ext cx="3539355" cy="65659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36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ในภาพมีบ้านกี่หลัง </a:t>
            </a:r>
            <a:r>
              <a:rPr lang="en-US" sz="36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?</a:t>
            </a:r>
            <a:r>
              <a:rPr lang="th-TH" sz="36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821837" y="7030979"/>
            <a:ext cx="10459799" cy="65659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36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ขั้นตอนการวาดบ้านหลัง</a:t>
            </a:r>
            <a:r>
              <a:rPr lang="th-TH" sz="3600" u="sng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แรก</a:t>
            </a:r>
            <a:r>
              <a:rPr lang="th-TH" sz="36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เป็นอย่างไร และอยู่ที่ตำแหน่งใด</a:t>
            </a:r>
            <a:r>
              <a:rPr lang="en-US" sz="36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 ?</a:t>
            </a:r>
            <a:endParaRPr lang="th-TH" sz="3600" dirty="0" smtClean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2072" y="2870047"/>
            <a:ext cx="6334712" cy="4093005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1030329" y="1683834"/>
            <a:ext cx="10251307" cy="84125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4800" dirty="0" smtClean="0">
                <a:solidFill>
                  <a:srgbClr val="0033CC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ลองตอบปัญหาย่อย</a:t>
            </a:r>
          </a:p>
        </p:txBody>
      </p:sp>
      <p:sp>
        <p:nvSpPr>
          <p:cNvPr id="21" name="หัวข้อ"/>
          <p:cNvSpPr txBox="1"/>
          <p:nvPr/>
        </p:nvSpPr>
        <p:spPr>
          <a:xfrm>
            <a:off x="2871729" y="-71093"/>
            <a:ext cx="9335398" cy="13213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algn="l">
              <a:lnSpc>
                <a:spcPct val="120000"/>
              </a:lnSpc>
              <a:defRPr sz="7900">
                <a:solidFill>
                  <a:srgbClr val="FFFFFF"/>
                </a:solidFill>
                <a:latin typeface="TH Niramit AS"/>
                <a:ea typeface="TH Niramit AS"/>
                <a:cs typeface="TH Niramit AS"/>
                <a:sym typeface="TH Niramit AS"/>
              </a:defRPr>
            </a:lvl1pPr>
          </a:lstStyle>
          <a:p>
            <a:r>
              <a:rPr lang="th-TH" sz="6600" dirty="0" smtClean="0"/>
              <a:t>การแบ่งปัญหาใหญ่เป็นปัญหาย่อย</a:t>
            </a:r>
            <a:endParaRPr sz="6600" dirty="0"/>
          </a:p>
        </p:txBody>
      </p:sp>
      <p:grpSp>
        <p:nvGrpSpPr>
          <p:cNvPr id="4" name="Group 3"/>
          <p:cNvGrpSpPr/>
          <p:nvPr/>
        </p:nvGrpSpPr>
        <p:grpSpPr>
          <a:xfrm>
            <a:off x="893128" y="4807990"/>
            <a:ext cx="7709336" cy="2004090"/>
            <a:chOff x="893128" y="4807990"/>
            <a:chExt cx="7709336" cy="2004090"/>
          </a:xfrm>
        </p:grpSpPr>
        <p:sp>
          <p:nvSpPr>
            <p:cNvPr id="19" name="TextBox 18"/>
            <p:cNvSpPr txBox="1"/>
            <p:nvPr/>
          </p:nvSpPr>
          <p:spPr>
            <a:xfrm>
              <a:off x="893128" y="6063892"/>
              <a:ext cx="3156021" cy="71814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l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th-TH" sz="4000" dirty="0" smtClean="0">
                  <a:solidFill>
                    <a:srgbClr val="FF0000"/>
                  </a:solidFill>
                  <a:latin typeface="TH Niramit AS" panose="02000506000000020004" pitchFamily="2" charset="-34"/>
                  <a:cs typeface="TH Niramit AS" panose="02000506000000020004" pitchFamily="2" charset="-34"/>
                </a:rPr>
                <a:t>ตอบ</a:t>
              </a:r>
              <a:r>
                <a:rPr lang="th-TH" sz="4000" b="0" dirty="0" smtClean="0">
                  <a:solidFill>
                    <a:srgbClr val="FF0000"/>
                  </a:solidFill>
                  <a:latin typeface="TH Niramit AS" panose="02000506000000020004" pitchFamily="2" charset="-34"/>
                  <a:cs typeface="TH Niramit AS" panose="02000506000000020004" pitchFamily="2" charset="-34"/>
                </a:rPr>
                <a:t>  3 หลัง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" name="TextBox 2"/>
                <p:cNvSpPr txBox="1"/>
                <p:nvPr/>
              </p:nvSpPr>
              <p:spPr>
                <a:xfrm>
                  <a:off x="4909336" y="5970824"/>
                  <a:ext cx="751808" cy="841256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50800" tIns="50800" rIns="50800" bIns="50800" numCol="1" spcCol="38100" rtlCol="0" anchor="ctr">
                  <a:spAutoFit/>
                </a:bodyPr>
                <a:lstStyle/>
                <a:p>
                  <a:pPr marL="0" marR="0" indent="0" algn="ctr" defTabSz="5842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th-TH" sz="4800" b="1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/>
                            <a:ea typeface="Helvetica Neue"/>
                            <a:cs typeface="Helvetica Neue"/>
                            <a:sym typeface="Wingdings"/>
                          </a:rPr>
                          <m:t></m:t>
                        </m:r>
                      </m:oMath>
                    </m:oMathPara>
                  </a14:m>
                  <a:endParaRPr kumimoji="0" lang="th-TH" sz="4800" b="1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ea typeface="Helvetica Neue"/>
                    <a:cs typeface="Helvetica Neue"/>
                    <a:sym typeface="Helvetica Neue"/>
                  </a:endParaRPr>
                </a:p>
              </p:txBody>
            </p:sp>
          </mc:Choice>
          <mc:Fallback xmlns="">
            <p:sp>
              <p:nvSpPr>
                <p:cNvPr id="3" name="TextBox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909336" y="5970824"/>
                  <a:ext cx="751808" cy="841256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th-TH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TextBox 21"/>
                <p:cNvSpPr txBox="1"/>
                <p:nvPr/>
              </p:nvSpPr>
              <p:spPr>
                <a:xfrm>
                  <a:off x="6318520" y="4807990"/>
                  <a:ext cx="751808" cy="841256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50800" tIns="50800" rIns="50800" bIns="50800" numCol="1" spcCol="38100" rtlCol="0" anchor="ctr">
                  <a:spAutoFit/>
                </a:bodyPr>
                <a:lstStyle/>
                <a:p>
                  <a:pPr marL="0" marR="0" indent="0" algn="ctr" defTabSz="5842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th-TH" sz="4800" b="1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/>
                            <a:ea typeface="Helvetica Neue"/>
                            <a:cs typeface="Helvetica Neue"/>
                            <a:sym typeface="Wingdings"/>
                          </a:rPr>
                          <m:t></m:t>
                        </m:r>
                      </m:oMath>
                    </m:oMathPara>
                  </a14:m>
                  <a:endParaRPr kumimoji="0" lang="th-TH" sz="4800" b="1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ea typeface="Helvetica Neue"/>
                    <a:cs typeface="Helvetica Neue"/>
                    <a:sym typeface="Helvetica Neue"/>
                  </a:endParaRPr>
                </a:p>
              </p:txBody>
            </p:sp>
          </mc:Choice>
          <mc:Fallback xmlns="">
            <p:sp>
              <p:nvSpPr>
                <p:cNvPr id="22" name="TextBox 2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318520" y="4807990"/>
                  <a:ext cx="751808" cy="841256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th-TH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TextBox 23"/>
                <p:cNvSpPr txBox="1"/>
                <p:nvPr/>
              </p:nvSpPr>
              <p:spPr>
                <a:xfrm>
                  <a:off x="7850656" y="5702596"/>
                  <a:ext cx="751808" cy="841256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50800" tIns="50800" rIns="50800" bIns="50800" numCol="1" spcCol="38100" rtlCol="0" anchor="ctr">
                  <a:spAutoFit/>
                </a:bodyPr>
                <a:lstStyle/>
                <a:p>
                  <a:pPr marL="0" marR="0" indent="0" algn="ctr" defTabSz="5842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th-TH" sz="4800" b="1" i="1" u="none" strike="noStrike" cap="none" spc="0" normalizeH="0" baseline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FillTx/>
                            <a:latin typeface="Cambria Math"/>
                            <a:ea typeface="Helvetica Neue"/>
                            <a:cs typeface="Helvetica Neue"/>
                            <a:sym typeface="Wingdings"/>
                          </a:rPr>
                          <m:t></m:t>
                        </m:r>
                      </m:oMath>
                    </m:oMathPara>
                  </a14:m>
                  <a:endParaRPr kumimoji="0" lang="th-TH" sz="4800" b="1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ea typeface="Helvetica Neue"/>
                    <a:cs typeface="Helvetica Neue"/>
                    <a:sym typeface="Helvetica Neue"/>
                  </a:endParaRPr>
                </a:p>
              </p:txBody>
            </p:sp>
          </mc:Choice>
          <mc:Fallback xmlns="">
            <p:sp>
              <p:nvSpPr>
                <p:cNvPr id="24" name="TextBox 2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850656" y="5702596"/>
                  <a:ext cx="751808" cy="841256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th-TH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0" name="TextBox 19"/>
          <p:cNvSpPr txBox="1"/>
          <p:nvPr/>
        </p:nvSpPr>
        <p:spPr>
          <a:xfrm>
            <a:off x="821838" y="7718347"/>
            <a:ext cx="12149249" cy="176458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3600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ตอบ</a:t>
            </a:r>
            <a:r>
              <a:rPr lang="th-TH" sz="3600" b="0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บ้านหลังแรกวาดตัวบ้านเป็นรูปสี่เหลี่ยมจัตุรัสสีเหลืองขนาดด้านละ 100 หน่วย โดยที่มุมล่างซ้า</a:t>
            </a:r>
            <a:r>
              <a:rPr lang="th-TH" sz="3600" b="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ย</a:t>
            </a:r>
            <a:r>
              <a:rPr lang="th-TH" sz="3600" b="0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อยู่ที่พิกัด </a:t>
            </a:r>
            <a:r>
              <a:rPr lang="en-US" sz="3600" b="0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(0,</a:t>
            </a:r>
            <a:r>
              <a:rPr lang="th-TH" sz="3600" b="0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r>
              <a:rPr lang="en-US" sz="3600" b="0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0)</a:t>
            </a:r>
            <a:r>
              <a:rPr lang="th-TH" sz="3600" b="0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และด้านบนสี่เหลี่ยมวาดหลังคาเป็นรูปสามเหลี่ยมด้านเท่าสีม่วงยาวด้านละ 100 หน่วย</a:t>
            </a:r>
          </a:p>
        </p:txBody>
      </p:sp>
      <p:sp>
        <p:nvSpPr>
          <p:cNvPr id="25" name="Right Arrow 24"/>
          <p:cNvSpPr/>
          <p:nvPr/>
        </p:nvSpPr>
        <p:spPr>
          <a:xfrm rot="1306666">
            <a:off x="4008658" y="4454634"/>
            <a:ext cx="726829" cy="268428"/>
          </a:xfrm>
          <a:prstGeom prst="rightArrow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330070833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0" grpId="0"/>
      <p:bldP spid="2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7" name="Group"/>
          <p:cNvGrpSpPr/>
          <p:nvPr/>
        </p:nvGrpSpPr>
        <p:grpSpPr>
          <a:xfrm>
            <a:off x="1473363" y="-57447"/>
            <a:ext cx="11552737" cy="1270001"/>
            <a:chOff x="0" y="0"/>
            <a:chExt cx="11552735" cy="1270000"/>
          </a:xfrm>
        </p:grpSpPr>
        <p:sp>
          <p:nvSpPr>
            <p:cNvPr id="135" name="Shape"/>
            <p:cNvSpPr/>
            <p:nvPr/>
          </p:nvSpPr>
          <p:spPr>
            <a:xfrm flipH="1">
              <a:off x="605203" y="0"/>
              <a:ext cx="10947533" cy="127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0306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hueOff val="114395"/>
                <a:lumOff val="-24975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36" name="Shape"/>
            <p:cNvSpPr/>
            <p:nvPr/>
          </p:nvSpPr>
          <p:spPr>
            <a:xfrm flipH="1">
              <a:off x="0" y="0"/>
              <a:ext cx="1106017" cy="1270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668" y="533"/>
                  </a:moveTo>
                  <a:lnTo>
                    <a:pt x="21600" y="0"/>
                  </a:lnTo>
                  <a:lnTo>
                    <a:pt x="8883" y="21600"/>
                  </a:lnTo>
                  <a:lnTo>
                    <a:pt x="0" y="21600"/>
                  </a:lnTo>
                  <a:lnTo>
                    <a:pt x="12668" y="533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  <p:pic>
        <p:nvPicPr>
          <p:cNvPr id="138" name="Logo-IPST.png" descr="Logo-IPST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8830" y="84617"/>
            <a:ext cx="1106017" cy="1243296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44" name="Group"/>
          <p:cNvGrpSpPr/>
          <p:nvPr/>
        </p:nvGrpSpPr>
        <p:grpSpPr>
          <a:xfrm>
            <a:off x="-167607" y="9417007"/>
            <a:ext cx="13187614" cy="588751"/>
            <a:chOff x="0" y="0"/>
            <a:chExt cx="13187613" cy="588749"/>
          </a:xfrm>
        </p:grpSpPr>
        <p:sp>
          <p:nvSpPr>
            <p:cNvPr id="140" name="Shape"/>
            <p:cNvSpPr/>
            <p:nvPr/>
          </p:nvSpPr>
          <p:spPr>
            <a:xfrm>
              <a:off x="0" y="0"/>
              <a:ext cx="11949361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0306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hueOff val="114395"/>
                <a:lumOff val="-24975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41" name="Shape"/>
            <p:cNvSpPr/>
            <p:nvPr/>
          </p:nvSpPr>
          <p:spPr>
            <a:xfrm rot="10800000">
              <a:off x="11449243" y="0"/>
              <a:ext cx="925490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42" name="Shape"/>
            <p:cNvSpPr/>
            <p:nvPr/>
          </p:nvSpPr>
          <p:spPr>
            <a:xfrm rot="10800000">
              <a:off x="11862849" y="0"/>
              <a:ext cx="925490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43" name="Shape"/>
            <p:cNvSpPr/>
            <p:nvPr/>
          </p:nvSpPr>
          <p:spPr>
            <a:xfrm rot="10800000">
              <a:off x="12262125" y="0"/>
              <a:ext cx="925489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2072" y="2870047"/>
            <a:ext cx="6334712" cy="4093005"/>
          </a:xfrm>
          <a:prstGeom prst="rect">
            <a:avLst/>
          </a:prstGeom>
        </p:spPr>
      </p:pic>
      <p:sp>
        <p:nvSpPr>
          <p:cNvPr id="21" name="หัวข้อ"/>
          <p:cNvSpPr txBox="1"/>
          <p:nvPr/>
        </p:nvSpPr>
        <p:spPr>
          <a:xfrm>
            <a:off x="2871729" y="-71093"/>
            <a:ext cx="9335398" cy="13213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algn="l">
              <a:lnSpc>
                <a:spcPct val="120000"/>
              </a:lnSpc>
              <a:defRPr sz="7900">
                <a:solidFill>
                  <a:srgbClr val="FFFFFF"/>
                </a:solidFill>
                <a:latin typeface="TH Niramit AS"/>
                <a:ea typeface="TH Niramit AS"/>
                <a:cs typeface="TH Niramit AS"/>
                <a:sym typeface="TH Niramit AS"/>
              </a:defRPr>
            </a:lvl1pPr>
          </a:lstStyle>
          <a:p>
            <a:r>
              <a:rPr lang="th-TH" sz="6600" dirty="0" smtClean="0"/>
              <a:t>การแบ่งปัญหาใหญ่เป็นปัญหาย่อย</a:t>
            </a:r>
            <a:endParaRPr sz="6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4909336" y="5970824"/>
                <a:ext cx="751808" cy="84125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th-TH" sz="4800" b="1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/>
                          <a:ea typeface="Helvetica Neue"/>
                          <a:cs typeface="Helvetica Neue"/>
                          <a:sym typeface="Wingdings"/>
                        </a:rPr>
                        <m:t></m:t>
                      </m:r>
                    </m:oMath>
                  </m:oMathPara>
                </a14:m>
                <a:endParaRPr kumimoji="0" lang="th-TH" sz="48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ea typeface="Helvetica Neue"/>
                  <a:cs typeface="Helvetica Neue"/>
                  <a:sym typeface="Helvetica Neue"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09336" y="5970824"/>
                <a:ext cx="751808" cy="84125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6318520" y="4807990"/>
                <a:ext cx="751808" cy="84125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th-TH" sz="4800" b="1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/>
                          <a:ea typeface="Helvetica Neue"/>
                          <a:cs typeface="Helvetica Neue"/>
                          <a:sym typeface="Wingdings"/>
                        </a:rPr>
                        <m:t></m:t>
                      </m:r>
                    </m:oMath>
                  </m:oMathPara>
                </a14:m>
                <a:endParaRPr kumimoji="0" lang="th-TH" sz="48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ea typeface="Helvetica Neue"/>
                  <a:cs typeface="Helvetica Neue"/>
                  <a:sym typeface="Helvetica Neue"/>
                </a:endParaRPr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18520" y="4807990"/>
                <a:ext cx="751808" cy="841256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7850656" y="5702596"/>
                <a:ext cx="751808" cy="84125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th-TH" sz="4800" b="1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/>
                          <a:ea typeface="Helvetica Neue"/>
                          <a:cs typeface="Helvetica Neue"/>
                          <a:sym typeface="Wingdings"/>
                        </a:rPr>
                        <m:t></m:t>
                      </m:r>
                    </m:oMath>
                  </m:oMathPara>
                </a14:m>
                <a:endParaRPr kumimoji="0" lang="th-TH" sz="48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ea typeface="Helvetica Neue"/>
                  <a:cs typeface="Helvetica Neue"/>
                  <a:sym typeface="Helvetica Neue"/>
                </a:endParaRPr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50656" y="5702596"/>
                <a:ext cx="751808" cy="841256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TextBox 24"/>
          <p:cNvSpPr txBox="1"/>
          <p:nvPr/>
        </p:nvSpPr>
        <p:spPr>
          <a:xfrm>
            <a:off x="1028714" y="1993294"/>
            <a:ext cx="10050026" cy="65659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th-TH" sz="36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ขั้นตอนการวาดบ้าน</a:t>
            </a:r>
            <a:r>
              <a:rPr lang="th-TH" sz="36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หลังที่</a:t>
            </a:r>
            <a:r>
              <a:rPr lang="th-TH" sz="3600" u="sng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สอง</a:t>
            </a:r>
            <a:r>
              <a:rPr lang="th-TH" sz="36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เป็น</a:t>
            </a:r>
            <a:r>
              <a:rPr lang="th-TH" sz="36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อย่างไร และอยู่ที่ตำแหน่ง</a:t>
            </a:r>
            <a:r>
              <a:rPr lang="th-TH" sz="36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ใด</a:t>
            </a:r>
            <a:r>
              <a:rPr lang="en-US" sz="36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 ?</a:t>
            </a:r>
            <a:endParaRPr lang="th-TH" sz="36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231610" y="7678117"/>
            <a:ext cx="10862908" cy="176458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3600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ตอบ</a:t>
            </a:r>
            <a:r>
              <a:rPr lang="th-TH" sz="3600" b="0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บ้านหลังที่สองวาดตัวบ้านเป็นรูปสี่เหลี่ยมจัตุรัสสีแดงขนาดด้านละ 50 หน่วย โดยที่มุมล่างซ้า</a:t>
            </a:r>
            <a:r>
              <a:rPr lang="th-TH" sz="3600" b="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ย</a:t>
            </a:r>
            <a:r>
              <a:rPr lang="th-TH" sz="3600" b="0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อยู่ที่พิกัด </a:t>
            </a:r>
            <a:r>
              <a:rPr lang="en-US" sz="3600" b="0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(</a:t>
            </a:r>
            <a:r>
              <a:rPr lang="th-TH" sz="3600" b="0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120</a:t>
            </a:r>
            <a:r>
              <a:rPr lang="en-US" sz="3600" b="0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,</a:t>
            </a:r>
            <a:r>
              <a:rPr lang="th-TH" sz="3600" b="0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9</a:t>
            </a:r>
            <a:r>
              <a:rPr lang="en-US" sz="3600" b="0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0)</a:t>
            </a:r>
            <a:r>
              <a:rPr lang="th-TH" sz="3600" b="0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และด้านบนสี่เหลี่ยมวาดหลังคาเป็นรูปสามเหลี่ยมด้านเท่าสีเทายาวด้านละ 50 หน่วย</a:t>
            </a:r>
          </a:p>
        </p:txBody>
      </p:sp>
      <p:sp>
        <p:nvSpPr>
          <p:cNvPr id="7" name="Right Arrow 6"/>
          <p:cNvSpPr/>
          <p:nvPr/>
        </p:nvSpPr>
        <p:spPr>
          <a:xfrm rot="3466106">
            <a:off x="5607699" y="3701457"/>
            <a:ext cx="892056" cy="365760"/>
          </a:xfrm>
          <a:prstGeom prst="rightArrow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298020639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4" presetClass="entr" presetSubtype="1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7" name="Group"/>
          <p:cNvGrpSpPr/>
          <p:nvPr/>
        </p:nvGrpSpPr>
        <p:grpSpPr>
          <a:xfrm>
            <a:off x="1473363" y="-57447"/>
            <a:ext cx="11552737" cy="1270001"/>
            <a:chOff x="0" y="0"/>
            <a:chExt cx="11552735" cy="1270000"/>
          </a:xfrm>
        </p:grpSpPr>
        <p:sp>
          <p:nvSpPr>
            <p:cNvPr id="135" name="Shape"/>
            <p:cNvSpPr/>
            <p:nvPr/>
          </p:nvSpPr>
          <p:spPr>
            <a:xfrm flipH="1">
              <a:off x="605203" y="0"/>
              <a:ext cx="10947533" cy="127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0306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hueOff val="114395"/>
                <a:lumOff val="-24975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36" name="Shape"/>
            <p:cNvSpPr/>
            <p:nvPr/>
          </p:nvSpPr>
          <p:spPr>
            <a:xfrm flipH="1">
              <a:off x="0" y="0"/>
              <a:ext cx="1106017" cy="1270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668" y="533"/>
                  </a:moveTo>
                  <a:lnTo>
                    <a:pt x="21600" y="0"/>
                  </a:lnTo>
                  <a:lnTo>
                    <a:pt x="8883" y="21600"/>
                  </a:lnTo>
                  <a:lnTo>
                    <a:pt x="0" y="21600"/>
                  </a:lnTo>
                  <a:lnTo>
                    <a:pt x="12668" y="533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  <p:pic>
        <p:nvPicPr>
          <p:cNvPr id="138" name="Logo-IPST.png" descr="Logo-IPST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8830" y="84617"/>
            <a:ext cx="1106017" cy="1243296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44" name="Group"/>
          <p:cNvGrpSpPr/>
          <p:nvPr/>
        </p:nvGrpSpPr>
        <p:grpSpPr>
          <a:xfrm>
            <a:off x="-167607" y="9417007"/>
            <a:ext cx="13187614" cy="588751"/>
            <a:chOff x="0" y="0"/>
            <a:chExt cx="13187613" cy="588749"/>
          </a:xfrm>
        </p:grpSpPr>
        <p:sp>
          <p:nvSpPr>
            <p:cNvPr id="140" name="Shape"/>
            <p:cNvSpPr/>
            <p:nvPr/>
          </p:nvSpPr>
          <p:spPr>
            <a:xfrm>
              <a:off x="0" y="0"/>
              <a:ext cx="11949361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0306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hueOff val="114395"/>
                <a:lumOff val="-24975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41" name="Shape"/>
            <p:cNvSpPr/>
            <p:nvPr/>
          </p:nvSpPr>
          <p:spPr>
            <a:xfrm rot="10800000">
              <a:off x="11449243" y="0"/>
              <a:ext cx="925490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42" name="Shape"/>
            <p:cNvSpPr/>
            <p:nvPr/>
          </p:nvSpPr>
          <p:spPr>
            <a:xfrm rot="10800000">
              <a:off x="11862849" y="0"/>
              <a:ext cx="925490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43" name="Shape"/>
            <p:cNvSpPr/>
            <p:nvPr/>
          </p:nvSpPr>
          <p:spPr>
            <a:xfrm rot="10800000">
              <a:off x="12262125" y="0"/>
              <a:ext cx="925489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2072" y="2870047"/>
            <a:ext cx="6334712" cy="4093005"/>
          </a:xfrm>
          <a:prstGeom prst="rect">
            <a:avLst/>
          </a:prstGeom>
        </p:spPr>
      </p:pic>
      <p:sp>
        <p:nvSpPr>
          <p:cNvPr id="21" name="หัวข้อ"/>
          <p:cNvSpPr txBox="1"/>
          <p:nvPr/>
        </p:nvSpPr>
        <p:spPr>
          <a:xfrm>
            <a:off x="2871729" y="-71093"/>
            <a:ext cx="9335398" cy="13213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algn="l">
              <a:lnSpc>
                <a:spcPct val="120000"/>
              </a:lnSpc>
              <a:defRPr sz="7900">
                <a:solidFill>
                  <a:srgbClr val="FFFFFF"/>
                </a:solidFill>
                <a:latin typeface="TH Niramit AS"/>
                <a:ea typeface="TH Niramit AS"/>
                <a:cs typeface="TH Niramit AS"/>
                <a:sym typeface="TH Niramit AS"/>
              </a:defRPr>
            </a:lvl1pPr>
          </a:lstStyle>
          <a:p>
            <a:r>
              <a:rPr lang="th-TH" sz="6600" dirty="0" smtClean="0"/>
              <a:t>การแบ่งปัญหาใหญ่เป็นปัญหาย่อย</a:t>
            </a:r>
            <a:endParaRPr sz="6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4909336" y="5970824"/>
                <a:ext cx="751808" cy="84125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th-TH" sz="4800" b="1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/>
                          <a:ea typeface="Helvetica Neue"/>
                          <a:cs typeface="Helvetica Neue"/>
                          <a:sym typeface="Wingdings"/>
                        </a:rPr>
                        <m:t></m:t>
                      </m:r>
                    </m:oMath>
                  </m:oMathPara>
                </a14:m>
                <a:endParaRPr kumimoji="0" lang="th-TH" sz="48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ea typeface="Helvetica Neue"/>
                  <a:cs typeface="Helvetica Neue"/>
                  <a:sym typeface="Helvetica Neue"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09336" y="5970824"/>
                <a:ext cx="751808" cy="84125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6318520" y="4807990"/>
                <a:ext cx="751808" cy="84125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th-TH" sz="4800" b="1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/>
                          <a:ea typeface="Helvetica Neue"/>
                          <a:cs typeface="Helvetica Neue"/>
                          <a:sym typeface="Wingdings"/>
                        </a:rPr>
                        <m:t></m:t>
                      </m:r>
                    </m:oMath>
                  </m:oMathPara>
                </a14:m>
                <a:endParaRPr kumimoji="0" lang="th-TH" sz="48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ea typeface="Helvetica Neue"/>
                  <a:cs typeface="Helvetica Neue"/>
                  <a:sym typeface="Helvetica Neue"/>
                </a:endParaRPr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18520" y="4807990"/>
                <a:ext cx="751808" cy="841256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7850656" y="5702596"/>
                <a:ext cx="751808" cy="84125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th-TH" sz="4800" b="1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/>
                          <a:ea typeface="Helvetica Neue"/>
                          <a:cs typeface="Helvetica Neue"/>
                          <a:sym typeface="Wingdings"/>
                        </a:rPr>
                        <m:t></m:t>
                      </m:r>
                    </m:oMath>
                  </m:oMathPara>
                </a14:m>
                <a:endParaRPr kumimoji="0" lang="th-TH" sz="48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ea typeface="Helvetica Neue"/>
                  <a:cs typeface="Helvetica Neue"/>
                  <a:sym typeface="Helvetica Neue"/>
                </a:endParaRPr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50656" y="5702596"/>
                <a:ext cx="751808" cy="841256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TextBox 24"/>
          <p:cNvSpPr txBox="1"/>
          <p:nvPr/>
        </p:nvSpPr>
        <p:spPr>
          <a:xfrm>
            <a:off x="1231610" y="2145694"/>
            <a:ext cx="9604030" cy="65659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th-TH" sz="36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ขั้นตอนการวาดบ้าน</a:t>
            </a:r>
            <a:r>
              <a:rPr lang="th-TH" sz="36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หลังที่</a:t>
            </a:r>
            <a:r>
              <a:rPr lang="th-TH" sz="3600" u="sng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สาม</a:t>
            </a:r>
            <a:r>
              <a:rPr lang="th-TH" sz="36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เป็น</a:t>
            </a:r>
            <a:r>
              <a:rPr lang="th-TH" sz="36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อย่างไร และอยู่ที่ตำแหน่ง</a:t>
            </a:r>
            <a:r>
              <a:rPr lang="th-TH" sz="36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ใด </a:t>
            </a:r>
            <a:r>
              <a:rPr lang="en-US" sz="36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?</a:t>
            </a:r>
            <a:endParaRPr lang="th-TH" sz="36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374847" y="7744125"/>
            <a:ext cx="9460793" cy="176458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3600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ตอบ</a:t>
            </a:r>
            <a:r>
              <a:rPr lang="th-TH" sz="3600" b="0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บ้านหลังที่สามวาดตัวบ้านเป็นรูปสี่เหลี่ยมจัตุรัสสีเขียวขนาดด้านละ 80 หน่วย โดยที่มุมล่างซ้า</a:t>
            </a:r>
            <a:r>
              <a:rPr lang="th-TH" sz="3600" b="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ย</a:t>
            </a:r>
            <a:r>
              <a:rPr lang="th-TH" sz="3600" b="0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อยู่ที่พิกัด </a:t>
            </a:r>
            <a:r>
              <a:rPr lang="en-US" sz="3600" b="0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(</a:t>
            </a:r>
            <a:r>
              <a:rPr lang="th-TH" sz="3600" b="0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200</a:t>
            </a:r>
            <a:r>
              <a:rPr lang="en-US" sz="3600" b="0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,</a:t>
            </a:r>
            <a:r>
              <a:rPr lang="th-TH" sz="3600" b="0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1</a:t>
            </a:r>
            <a:r>
              <a:rPr lang="en-US" sz="3600" b="0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0)</a:t>
            </a:r>
            <a:r>
              <a:rPr lang="th-TH" sz="3600" b="0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และด้านบนสี่เหลี่ยมวาดหลังคาเป็นรูปสามเหลี่ยมด้านเท่าสีฟ้ายาวด้านละ 80 หน่วย</a:t>
            </a:r>
          </a:p>
        </p:txBody>
      </p:sp>
      <p:sp>
        <p:nvSpPr>
          <p:cNvPr id="20" name="Right Arrow 19"/>
          <p:cNvSpPr/>
          <p:nvPr/>
        </p:nvSpPr>
        <p:spPr>
          <a:xfrm rot="3602322">
            <a:off x="7229135" y="4147355"/>
            <a:ext cx="892056" cy="365760"/>
          </a:xfrm>
          <a:prstGeom prst="rightArrow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246004739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4" presetClass="entr" presetSubtype="1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7" name="Group"/>
          <p:cNvGrpSpPr/>
          <p:nvPr/>
        </p:nvGrpSpPr>
        <p:grpSpPr>
          <a:xfrm>
            <a:off x="1473363" y="-57447"/>
            <a:ext cx="11552737" cy="1270001"/>
            <a:chOff x="0" y="0"/>
            <a:chExt cx="11552735" cy="1270000"/>
          </a:xfrm>
        </p:grpSpPr>
        <p:sp>
          <p:nvSpPr>
            <p:cNvPr id="135" name="Shape"/>
            <p:cNvSpPr/>
            <p:nvPr/>
          </p:nvSpPr>
          <p:spPr>
            <a:xfrm flipH="1">
              <a:off x="605203" y="0"/>
              <a:ext cx="10947533" cy="127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0306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hueOff val="114395"/>
                <a:lumOff val="-24975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  <p:sp>
          <p:nvSpPr>
            <p:cNvPr id="136" name="Shape"/>
            <p:cNvSpPr/>
            <p:nvPr/>
          </p:nvSpPr>
          <p:spPr>
            <a:xfrm flipH="1">
              <a:off x="0" y="0"/>
              <a:ext cx="1106017" cy="1270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668" y="533"/>
                  </a:moveTo>
                  <a:lnTo>
                    <a:pt x="21600" y="0"/>
                  </a:lnTo>
                  <a:lnTo>
                    <a:pt x="8883" y="21600"/>
                  </a:lnTo>
                  <a:lnTo>
                    <a:pt x="0" y="21600"/>
                  </a:lnTo>
                  <a:lnTo>
                    <a:pt x="12668" y="533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</p:grpSp>
      <p:pic>
        <p:nvPicPr>
          <p:cNvPr id="138" name="Logo-IPST.png" descr="Logo-IPST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8830" y="84617"/>
            <a:ext cx="1106017" cy="1243296"/>
          </a:xfrm>
          <a:prstGeom prst="rect">
            <a:avLst/>
          </a:prstGeom>
          <a:ln w="12700">
            <a:miter lim="400000"/>
          </a:ln>
        </p:spPr>
      </p:pic>
      <p:sp>
        <p:nvSpPr>
          <p:cNvPr id="139" name="หัวข้อ"/>
          <p:cNvSpPr txBox="1"/>
          <p:nvPr/>
        </p:nvSpPr>
        <p:spPr>
          <a:xfrm>
            <a:off x="2871729" y="-71093"/>
            <a:ext cx="9335398" cy="13213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algn="l">
              <a:lnSpc>
                <a:spcPct val="120000"/>
              </a:lnSpc>
              <a:defRPr sz="7900">
                <a:solidFill>
                  <a:srgbClr val="FFFFFF"/>
                </a:solidFill>
                <a:latin typeface="TH Niramit AS"/>
                <a:ea typeface="TH Niramit AS"/>
                <a:cs typeface="TH Niramit AS"/>
                <a:sym typeface="TH Niramit AS"/>
              </a:defRPr>
            </a:lvl1pPr>
          </a:lstStyle>
          <a:p>
            <a:r>
              <a:rPr lang="th-TH" sz="66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การพิจารณารูปแบบ</a:t>
            </a:r>
          </a:p>
        </p:txBody>
      </p:sp>
      <p:grpSp>
        <p:nvGrpSpPr>
          <p:cNvPr id="144" name="Group"/>
          <p:cNvGrpSpPr/>
          <p:nvPr/>
        </p:nvGrpSpPr>
        <p:grpSpPr>
          <a:xfrm>
            <a:off x="-167607" y="9417007"/>
            <a:ext cx="13187614" cy="588751"/>
            <a:chOff x="0" y="0"/>
            <a:chExt cx="13187613" cy="588749"/>
          </a:xfrm>
        </p:grpSpPr>
        <p:sp>
          <p:nvSpPr>
            <p:cNvPr id="140" name="Shape"/>
            <p:cNvSpPr/>
            <p:nvPr/>
          </p:nvSpPr>
          <p:spPr>
            <a:xfrm>
              <a:off x="0" y="0"/>
              <a:ext cx="11949361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0306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hueOff val="114395"/>
                <a:lumOff val="-24975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  <p:sp>
          <p:nvSpPr>
            <p:cNvPr id="141" name="Shape"/>
            <p:cNvSpPr/>
            <p:nvPr/>
          </p:nvSpPr>
          <p:spPr>
            <a:xfrm rot="10800000">
              <a:off x="11449243" y="0"/>
              <a:ext cx="925490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  <p:sp>
          <p:nvSpPr>
            <p:cNvPr id="142" name="Shape"/>
            <p:cNvSpPr/>
            <p:nvPr/>
          </p:nvSpPr>
          <p:spPr>
            <a:xfrm rot="10800000">
              <a:off x="11862849" y="0"/>
              <a:ext cx="925490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  <p:sp>
          <p:nvSpPr>
            <p:cNvPr id="143" name="Shape"/>
            <p:cNvSpPr/>
            <p:nvPr/>
          </p:nvSpPr>
          <p:spPr>
            <a:xfrm rot="10800000">
              <a:off x="12262125" y="0"/>
              <a:ext cx="925489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1050005" y="1637667"/>
            <a:ext cx="10251307" cy="93358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5400" dirty="0" smtClean="0">
                <a:solidFill>
                  <a:srgbClr val="7030A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ตัวอย่าง</a:t>
            </a:r>
            <a:r>
              <a:rPr lang="th-TH" sz="54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r>
              <a:rPr lang="th-TH" sz="5400" b="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จากปัญหาการวาดรูปหมู่บ้าน</a:t>
            </a:r>
            <a:endParaRPr lang="th-TH" sz="5400" dirty="0" smtClean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7375" y="3304351"/>
            <a:ext cx="6207560" cy="4010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322573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7" name="Group"/>
          <p:cNvGrpSpPr/>
          <p:nvPr/>
        </p:nvGrpSpPr>
        <p:grpSpPr>
          <a:xfrm>
            <a:off x="1473363" y="-57447"/>
            <a:ext cx="11552737" cy="1270001"/>
            <a:chOff x="0" y="0"/>
            <a:chExt cx="11552735" cy="1270000"/>
          </a:xfrm>
        </p:grpSpPr>
        <p:sp>
          <p:nvSpPr>
            <p:cNvPr id="135" name="Shape"/>
            <p:cNvSpPr/>
            <p:nvPr/>
          </p:nvSpPr>
          <p:spPr>
            <a:xfrm flipH="1">
              <a:off x="605203" y="0"/>
              <a:ext cx="10947533" cy="127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0306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hueOff val="114395"/>
                <a:lumOff val="-24975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  <p:sp>
          <p:nvSpPr>
            <p:cNvPr id="136" name="Shape"/>
            <p:cNvSpPr/>
            <p:nvPr/>
          </p:nvSpPr>
          <p:spPr>
            <a:xfrm flipH="1">
              <a:off x="0" y="0"/>
              <a:ext cx="1106017" cy="1270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668" y="533"/>
                  </a:moveTo>
                  <a:lnTo>
                    <a:pt x="21600" y="0"/>
                  </a:lnTo>
                  <a:lnTo>
                    <a:pt x="8883" y="21600"/>
                  </a:lnTo>
                  <a:lnTo>
                    <a:pt x="0" y="21600"/>
                  </a:lnTo>
                  <a:lnTo>
                    <a:pt x="12668" y="533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</p:grpSp>
      <p:pic>
        <p:nvPicPr>
          <p:cNvPr id="138" name="Logo-IPST.png" descr="Logo-IPST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8830" y="84617"/>
            <a:ext cx="1106017" cy="1243296"/>
          </a:xfrm>
          <a:prstGeom prst="rect">
            <a:avLst/>
          </a:prstGeom>
          <a:ln w="12700">
            <a:miter lim="400000"/>
          </a:ln>
        </p:spPr>
      </p:pic>
      <p:sp>
        <p:nvSpPr>
          <p:cNvPr id="139" name="หัวข้อ"/>
          <p:cNvSpPr txBox="1"/>
          <p:nvPr/>
        </p:nvSpPr>
        <p:spPr>
          <a:xfrm>
            <a:off x="2871729" y="-71093"/>
            <a:ext cx="9335398" cy="13213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algn="l">
              <a:lnSpc>
                <a:spcPct val="120000"/>
              </a:lnSpc>
              <a:defRPr sz="7900">
                <a:solidFill>
                  <a:srgbClr val="FFFFFF"/>
                </a:solidFill>
                <a:latin typeface="TH Niramit AS"/>
                <a:ea typeface="TH Niramit AS"/>
                <a:cs typeface="TH Niramit AS"/>
                <a:sym typeface="TH Niramit AS"/>
              </a:defRPr>
            </a:lvl1pPr>
          </a:lstStyle>
          <a:p>
            <a:r>
              <a:rPr lang="th-TH" sz="66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การพิจารณารูปแบบ</a:t>
            </a:r>
          </a:p>
        </p:txBody>
      </p:sp>
      <p:grpSp>
        <p:nvGrpSpPr>
          <p:cNvPr id="144" name="Group"/>
          <p:cNvGrpSpPr/>
          <p:nvPr/>
        </p:nvGrpSpPr>
        <p:grpSpPr>
          <a:xfrm>
            <a:off x="-167607" y="9417007"/>
            <a:ext cx="13187614" cy="588751"/>
            <a:chOff x="0" y="0"/>
            <a:chExt cx="13187613" cy="588749"/>
          </a:xfrm>
        </p:grpSpPr>
        <p:sp>
          <p:nvSpPr>
            <p:cNvPr id="140" name="Shape"/>
            <p:cNvSpPr/>
            <p:nvPr/>
          </p:nvSpPr>
          <p:spPr>
            <a:xfrm>
              <a:off x="0" y="0"/>
              <a:ext cx="11949361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0306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hueOff val="114395"/>
                <a:lumOff val="-24975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  <p:sp>
          <p:nvSpPr>
            <p:cNvPr id="141" name="Shape"/>
            <p:cNvSpPr/>
            <p:nvPr/>
          </p:nvSpPr>
          <p:spPr>
            <a:xfrm rot="10800000">
              <a:off x="11449243" y="0"/>
              <a:ext cx="925490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  <p:sp>
          <p:nvSpPr>
            <p:cNvPr id="142" name="Shape"/>
            <p:cNvSpPr/>
            <p:nvPr/>
          </p:nvSpPr>
          <p:spPr>
            <a:xfrm rot="10800000">
              <a:off x="11862849" y="0"/>
              <a:ext cx="925490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  <p:sp>
          <p:nvSpPr>
            <p:cNvPr id="143" name="Shape"/>
            <p:cNvSpPr/>
            <p:nvPr/>
          </p:nvSpPr>
          <p:spPr>
            <a:xfrm rot="10800000">
              <a:off x="12262125" y="0"/>
              <a:ext cx="925489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1030328" y="1776165"/>
            <a:ext cx="11974471" cy="65659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36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ลองพิจารณาคำตอบของปัญหาย่อย จะพบรูปแบบของการวาดบ้านทั้งสามนี้อะไรบ้าง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20727" y="2591952"/>
            <a:ext cx="5444501" cy="96436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r>
              <a:rPr lang="th-TH" sz="28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ขั้นตอนการวาดบ้านหลัง</a:t>
            </a:r>
            <a:r>
              <a:rPr lang="th-TH" sz="2800" u="sng" dirty="0">
                <a:latin typeface="TH Niramit AS" panose="02000506000000020004" pitchFamily="2" charset="-34"/>
                <a:cs typeface="TH Niramit AS" panose="02000506000000020004" pitchFamily="2" charset="-34"/>
              </a:rPr>
              <a:t>แรก</a:t>
            </a:r>
            <a:r>
              <a:rPr lang="th-TH" sz="2800" dirty="0">
                <a:latin typeface="TH Niramit AS" panose="02000506000000020004" pitchFamily="2" charset="-34"/>
                <a:cs typeface="TH Niramit AS" panose="02000506000000020004" pitchFamily="2" charset="-34"/>
              </a:rPr>
              <a:t>เป็นอย่างไร </a:t>
            </a:r>
            <a:endParaRPr lang="th-TH" sz="2800" dirty="0" smtClean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r>
              <a:rPr lang="th-TH" sz="28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และ</a:t>
            </a:r>
            <a:r>
              <a:rPr lang="th-TH" sz="28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อยู่ที่ตำแหน่งใด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215747" y="2650880"/>
            <a:ext cx="5942240" cy="96436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r>
              <a:rPr lang="th-TH" sz="28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ขั้นตอนการวาดบ้าน</a:t>
            </a:r>
            <a:r>
              <a:rPr lang="th-TH" sz="28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หลังที่</a:t>
            </a:r>
            <a:r>
              <a:rPr lang="th-TH" sz="2800" u="sng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สองเ</a:t>
            </a:r>
            <a:r>
              <a:rPr lang="th-TH" sz="28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ป็น</a:t>
            </a:r>
            <a:r>
              <a:rPr lang="th-TH" sz="28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อย่างไร </a:t>
            </a:r>
            <a:endParaRPr lang="th-TH" sz="2800" dirty="0" smtClean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r>
              <a:rPr lang="th-TH" sz="28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และ</a:t>
            </a:r>
            <a:r>
              <a:rPr lang="th-TH" sz="28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อยู่ที่ตำแหน่งใด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939880" y="6416559"/>
            <a:ext cx="6841042" cy="53347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th-TH" sz="28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ขั้นตอนการวาดบ้าน</a:t>
            </a:r>
            <a:r>
              <a:rPr lang="th-TH" sz="28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หลังที่</a:t>
            </a:r>
            <a:r>
              <a:rPr lang="th-TH" sz="2800" u="sng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สาม</a:t>
            </a:r>
            <a:r>
              <a:rPr lang="th-TH" sz="28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เป็น</a:t>
            </a:r>
            <a:r>
              <a:rPr lang="th-TH" sz="28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อย่างไร และอยู่ที่ตำแหน่งใด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08199" y="3851754"/>
            <a:ext cx="5952202" cy="25648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3200" b="0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บ้านหลังแรกวาดตัวบ้านเป็นรูปสี่เหลี่ยมจัตุรัสสีเหลืองขนาดด้านละ 100 หน่วย ตั้งอยู่ตำแหน่งมุมล่างซ้า</a:t>
            </a:r>
            <a:r>
              <a:rPr lang="th-TH" sz="3200" b="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ย</a:t>
            </a:r>
            <a:r>
              <a:rPr lang="th-TH" sz="3200" b="0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อยู่ที่พิกัด </a:t>
            </a:r>
            <a:r>
              <a:rPr lang="en-US" sz="3200" b="0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(0,</a:t>
            </a:r>
            <a:r>
              <a:rPr lang="th-TH" sz="3200" b="0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r>
              <a:rPr lang="en-US" sz="3200" b="0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0)</a:t>
            </a:r>
            <a:r>
              <a:rPr lang="th-TH" sz="3200" b="0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และด้านบนสี่เหลี่ยมวาดหลังคาเป็นรูปสามเหลี่ยมด้านเท่าสีม่วงขนาดด้านละ 100 หน่วย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6885719" y="3876969"/>
            <a:ext cx="6119080" cy="207236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3200" b="0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บ้านหลังที่สองวาดตัวบ้านเป็นรูปสี่เหลี่ยมจัตุรัสสีแดงขนาดด้านละ 50 หน่วย ตั้งอยู่ตำแหน่งมุมล่างซ้า</a:t>
            </a:r>
            <a:r>
              <a:rPr lang="th-TH" sz="3200" b="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ย</a:t>
            </a:r>
            <a:r>
              <a:rPr lang="th-TH" sz="3200" b="0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อยู่ที่พิกัด </a:t>
            </a:r>
            <a:r>
              <a:rPr lang="en-US" sz="3200" b="0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(</a:t>
            </a:r>
            <a:r>
              <a:rPr lang="th-TH" sz="3200" b="0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120</a:t>
            </a:r>
            <a:r>
              <a:rPr lang="en-US" sz="3200" b="0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,</a:t>
            </a:r>
            <a:r>
              <a:rPr lang="th-TH" sz="3200" b="0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90</a:t>
            </a:r>
            <a:r>
              <a:rPr lang="en-US" sz="3200" b="0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)</a:t>
            </a:r>
            <a:r>
              <a:rPr lang="th-TH" sz="3200" b="0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และด้านบนสี่เหลี่ยมวาดหลังคาเป็นรูปสามเหลี่ยมด้านเท่าสีเทาขนาดด้านละ 50 หน่วย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067787" y="6950514"/>
            <a:ext cx="6877472" cy="207236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3200" b="0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บ้านหลังที่สามวาดตัวบ้านเป็นรูปสี่เหลี่ยมจัตุรัสสีเขียวขนาดด้านละ 80 หน่วย ตั้งอยู่ตำแหน่งมุมล่างซ้า</a:t>
            </a:r>
            <a:r>
              <a:rPr lang="th-TH" sz="3200" b="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ย</a:t>
            </a:r>
            <a:r>
              <a:rPr lang="th-TH" sz="3200" b="0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อยู่ที่พิกัด </a:t>
            </a:r>
            <a:r>
              <a:rPr lang="en-US" sz="3200" b="0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(</a:t>
            </a:r>
            <a:r>
              <a:rPr lang="th-TH" sz="3200" b="0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200</a:t>
            </a:r>
            <a:r>
              <a:rPr lang="en-US" sz="3200" b="0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,</a:t>
            </a:r>
            <a:r>
              <a:rPr lang="th-TH" sz="3200" b="0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10</a:t>
            </a:r>
            <a:r>
              <a:rPr lang="en-US" sz="3200" b="0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)</a:t>
            </a:r>
            <a:r>
              <a:rPr lang="th-TH" sz="3200" b="0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และด้านบนสี่เหลี่ยมวาดหลังคาเป็นรูปสามเหลี่ยมด้านเท่าสีฟ้าขนาดด้านละ </a:t>
            </a:r>
            <a:r>
              <a:rPr lang="th-TH" sz="3200" b="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8</a:t>
            </a:r>
            <a:r>
              <a:rPr lang="th-TH" sz="3200" b="0" dirty="0" smtClean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0 หน่วย</a:t>
            </a:r>
          </a:p>
        </p:txBody>
      </p:sp>
      <p:sp>
        <p:nvSpPr>
          <p:cNvPr id="2" name="Rounded Rectangle 1"/>
          <p:cNvSpPr/>
          <p:nvPr/>
        </p:nvSpPr>
        <p:spPr>
          <a:xfrm>
            <a:off x="2286866" y="3876969"/>
            <a:ext cx="882869" cy="505845"/>
          </a:xfrm>
          <a:prstGeom prst="roundRect">
            <a:avLst/>
          </a:prstGeom>
          <a:solidFill>
            <a:schemeClr val="accent1">
              <a:alpha val="26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28" name="Rounded Rectangle 27"/>
          <p:cNvSpPr/>
          <p:nvPr/>
        </p:nvSpPr>
        <p:spPr>
          <a:xfrm>
            <a:off x="1142777" y="4414345"/>
            <a:ext cx="608061" cy="505845"/>
          </a:xfrm>
          <a:prstGeom prst="roundRect">
            <a:avLst/>
          </a:prstGeom>
          <a:solidFill>
            <a:schemeClr val="accent1">
              <a:alpha val="26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29" name="Rounded Rectangle 28"/>
          <p:cNvSpPr/>
          <p:nvPr/>
        </p:nvSpPr>
        <p:spPr>
          <a:xfrm>
            <a:off x="8899112" y="3876969"/>
            <a:ext cx="882869" cy="505845"/>
          </a:xfrm>
          <a:prstGeom prst="roundRect">
            <a:avLst/>
          </a:prstGeom>
          <a:solidFill>
            <a:schemeClr val="accent1">
              <a:alpha val="26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30" name="Rounded Rectangle 29"/>
          <p:cNvSpPr/>
          <p:nvPr/>
        </p:nvSpPr>
        <p:spPr>
          <a:xfrm>
            <a:off x="5272102" y="6950514"/>
            <a:ext cx="882869" cy="505845"/>
          </a:xfrm>
          <a:prstGeom prst="roundRect">
            <a:avLst/>
          </a:prstGeom>
          <a:solidFill>
            <a:schemeClr val="accent1">
              <a:alpha val="26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31" name="Rounded Rectangle 30"/>
          <p:cNvSpPr/>
          <p:nvPr/>
        </p:nvSpPr>
        <p:spPr>
          <a:xfrm>
            <a:off x="4613674" y="4382814"/>
            <a:ext cx="882869" cy="505845"/>
          </a:xfrm>
          <a:prstGeom prst="roundRect">
            <a:avLst/>
          </a:prstGeom>
          <a:solidFill>
            <a:schemeClr val="accent1">
              <a:alpha val="26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32" name="Rounded Rectangle 31"/>
          <p:cNvSpPr/>
          <p:nvPr/>
        </p:nvSpPr>
        <p:spPr>
          <a:xfrm>
            <a:off x="375996" y="5421791"/>
            <a:ext cx="882869" cy="505845"/>
          </a:xfrm>
          <a:prstGeom prst="roundRect">
            <a:avLst/>
          </a:prstGeom>
          <a:solidFill>
            <a:schemeClr val="accent1">
              <a:alpha val="26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33" name="Rounded Rectangle 32"/>
          <p:cNvSpPr/>
          <p:nvPr/>
        </p:nvSpPr>
        <p:spPr>
          <a:xfrm>
            <a:off x="4697861" y="5421790"/>
            <a:ext cx="789405" cy="505845"/>
          </a:xfrm>
          <a:prstGeom prst="roundRect">
            <a:avLst/>
          </a:prstGeom>
          <a:solidFill>
            <a:schemeClr val="accent1">
              <a:alpha val="26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34" name="Rounded Rectangle 33"/>
          <p:cNvSpPr/>
          <p:nvPr/>
        </p:nvSpPr>
        <p:spPr>
          <a:xfrm>
            <a:off x="10227625" y="4382814"/>
            <a:ext cx="1055070" cy="505845"/>
          </a:xfrm>
          <a:prstGeom prst="roundRect">
            <a:avLst/>
          </a:prstGeom>
          <a:solidFill>
            <a:schemeClr val="accent1">
              <a:alpha val="26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35" name="Rounded Rectangle 34"/>
          <p:cNvSpPr/>
          <p:nvPr/>
        </p:nvSpPr>
        <p:spPr>
          <a:xfrm>
            <a:off x="5808133" y="7456359"/>
            <a:ext cx="882869" cy="505845"/>
          </a:xfrm>
          <a:prstGeom prst="roundRect">
            <a:avLst/>
          </a:prstGeom>
          <a:solidFill>
            <a:schemeClr val="accent1">
              <a:alpha val="26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36" name="Rounded Rectangle 35"/>
          <p:cNvSpPr/>
          <p:nvPr/>
        </p:nvSpPr>
        <p:spPr>
          <a:xfrm>
            <a:off x="9165673" y="6944584"/>
            <a:ext cx="695330" cy="505845"/>
          </a:xfrm>
          <a:prstGeom prst="roundRect">
            <a:avLst/>
          </a:prstGeom>
          <a:solidFill>
            <a:schemeClr val="accent1">
              <a:alpha val="26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37" name="Rounded Rectangle 36"/>
          <p:cNvSpPr/>
          <p:nvPr/>
        </p:nvSpPr>
        <p:spPr>
          <a:xfrm>
            <a:off x="6886779" y="4438836"/>
            <a:ext cx="666614" cy="505845"/>
          </a:xfrm>
          <a:prstGeom prst="roundRect">
            <a:avLst/>
          </a:prstGeom>
          <a:solidFill>
            <a:schemeClr val="accent1">
              <a:alpha val="26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38" name="Rounded Rectangle 37"/>
          <p:cNvSpPr/>
          <p:nvPr/>
        </p:nvSpPr>
        <p:spPr>
          <a:xfrm>
            <a:off x="4079073" y="8511101"/>
            <a:ext cx="697809" cy="505845"/>
          </a:xfrm>
          <a:prstGeom prst="roundRect">
            <a:avLst/>
          </a:prstGeom>
          <a:solidFill>
            <a:schemeClr val="accent1">
              <a:alpha val="26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39" name="Rounded Rectangle 38"/>
          <p:cNvSpPr/>
          <p:nvPr/>
        </p:nvSpPr>
        <p:spPr>
          <a:xfrm>
            <a:off x="9962085" y="5319721"/>
            <a:ext cx="808841" cy="505845"/>
          </a:xfrm>
          <a:prstGeom prst="roundRect">
            <a:avLst/>
          </a:prstGeom>
          <a:solidFill>
            <a:schemeClr val="accent1">
              <a:alpha val="26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40" name="Rounded Rectangle 39"/>
          <p:cNvSpPr/>
          <p:nvPr/>
        </p:nvSpPr>
        <p:spPr>
          <a:xfrm>
            <a:off x="11653083" y="4813876"/>
            <a:ext cx="882869" cy="505845"/>
          </a:xfrm>
          <a:prstGeom prst="roundRect">
            <a:avLst/>
          </a:prstGeom>
          <a:solidFill>
            <a:schemeClr val="accent1">
              <a:alpha val="26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41" name="Rounded Rectangle 40"/>
          <p:cNvSpPr/>
          <p:nvPr/>
        </p:nvSpPr>
        <p:spPr>
          <a:xfrm>
            <a:off x="6330728" y="7962204"/>
            <a:ext cx="882869" cy="505845"/>
          </a:xfrm>
          <a:prstGeom prst="roundRect">
            <a:avLst/>
          </a:prstGeom>
          <a:solidFill>
            <a:schemeClr val="accent1">
              <a:alpha val="26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285026807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20" grpId="0"/>
      <p:bldP spid="26" grpId="0"/>
      <p:bldP spid="27" grpId="0"/>
      <p:bldP spid="2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7" name="Group"/>
          <p:cNvGrpSpPr/>
          <p:nvPr/>
        </p:nvGrpSpPr>
        <p:grpSpPr>
          <a:xfrm>
            <a:off x="1473363" y="-57447"/>
            <a:ext cx="11552737" cy="1270001"/>
            <a:chOff x="0" y="0"/>
            <a:chExt cx="11552735" cy="1270000"/>
          </a:xfrm>
        </p:grpSpPr>
        <p:sp>
          <p:nvSpPr>
            <p:cNvPr id="135" name="Shape"/>
            <p:cNvSpPr/>
            <p:nvPr/>
          </p:nvSpPr>
          <p:spPr>
            <a:xfrm flipH="1">
              <a:off x="605203" y="0"/>
              <a:ext cx="10947533" cy="127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0306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hueOff val="114395"/>
                <a:lumOff val="-24975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36" name="Shape"/>
            <p:cNvSpPr/>
            <p:nvPr/>
          </p:nvSpPr>
          <p:spPr>
            <a:xfrm flipH="1">
              <a:off x="0" y="0"/>
              <a:ext cx="1106017" cy="1270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668" y="533"/>
                  </a:moveTo>
                  <a:lnTo>
                    <a:pt x="21600" y="0"/>
                  </a:lnTo>
                  <a:lnTo>
                    <a:pt x="8883" y="21600"/>
                  </a:lnTo>
                  <a:lnTo>
                    <a:pt x="0" y="21600"/>
                  </a:lnTo>
                  <a:lnTo>
                    <a:pt x="12668" y="533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  <p:pic>
        <p:nvPicPr>
          <p:cNvPr id="138" name="Logo-IPST.png" descr="Logo-IPST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8830" y="84617"/>
            <a:ext cx="1106017" cy="1243296"/>
          </a:xfrm>
          <a:prstGeom prst="rect">
            <a:avLst/>
          </a:prstGeom>
          <a:ln w="12700">
            <a:miter lim="400000"/>
          </a:ln>
        </p:spPr>
      </p:pic>
      <p:sp>
        <p:nvSpPr>
          <p:cNvPr id="139" name="หัวข้อ"/>
          <p:cNvSpPr txBox="1"/>
          <p:nvPr/>
        </p:nvSpPr>
        <p:spPr>
          <a:xfrm>
            <a:off x="2871729" y="-71093"/>
            <a:ext cx="9335398" cy="13213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algn="l">
              <a:lnSpc>
                <a:spcPct val="120000"/>
              </a:lnSpc>
              <a:defRPr sz="7900">
                <a:solidFill>
                  <a:srgbClr val="FFFFFF"/>
                </a:solidFill>
                <a:latin typeface="TH Niramit AS"/>
                <a:ea typeface="TH Niramit AS"/>
                <a:cs typeface="TH Niramit AS"/>
                <a:sym typeface="TH Niramit AS"/>
              </a:defRPr>
            </a:lvl1pPr>
          </a:lstStyle>
          <a:p>
            <a:r>
              <a:rPr lang="th-TH" sz="6600" dirty="0"/>
              <a:t>การพิจารณารูปแบบ</a:t>
            </a:r>
          </a:p>
        </p:txBody>
      </p:sp>
      <p:grpSp>
        <p:nvGrpSpPr>
          <p:cNvPr id="144" name="Group"/>
          <p:cNvGrpSpPr/>
          <p:nvPr/>
        </p:nvGrpSpPr>
        <p:grpSpPr>
          <a:xfrm>
            <a:off x="-167607" y="9417007"/>
            <a:ext cx="13187614" cy="588751"/>
            <a:chOff x="0" y="0"/>
            <a:chExt cx="13187613" cy="588749"/>
          </a:xfrm>
        </p:grpSpPr>
        <p:sp>
          <p:nvSpPr>
            <p:cNvPr id="140" name="Shape"/>
            <p:cNvSpPr/>
            <p:nvPr/>
          </p:nvSpPr>
          <p:spPr>
            <a:xfrm>
              <a:off x="0" y="0"/>
              <a:ext cx="11949361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0306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hueOff val="114395"/>
                <a:lumOff val="-24975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41" name="Shape"/>
            <p:cNvSpPr/>
            <p:nvPr/>
          </p:nvSpPr>
          <p:spPr>
            <a:xfrm rot="10800000">
              <a:off x="11449243" y="0"/>
              <a:ext cx="925490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42" name="Shape"/>
            <p:cNvSpPr/>
            <p:nvPr/>
          </p:nvSpPr>
          <p:spPr>
            <a:xfrm rot="10800000">
              <a:off x="11862849" y="0"/>
              <a:ext cx="925490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43" name="Shape"/>
            <p:cNvSpPr/>
            <p:nvPr/>
          </p:nvSpPr>
          <p:spPr>
            <a:xfrm rot="10800000">
              <a:off x="12262125" y="0"/>
              <a:ext cx="925489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1030329" y="1637667"/>
            <a:ext cx="10880934" cy="93358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5400" b="0" dirty="0" smtClean="0">
                <a:solidFill>
                  <a:schemeClr val="tx1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สรุปสิ่งที่คล้ายคลึงกันของบ้านทั้งสามคือ</a:t>
            </a:r>
          </a:p>
        </p:txBody>
      </p:sp>
      <p:sp>
        <p:nvSpPr>
          <p:cNvPr id="3" name="Rectangle 2"/>
          <p:cNvSpPr/>
          <p:nvPr/>
        </p:nvSpPr>
        <p:spPr>
          <a:xfrm>
            <a:off x="5273040" y="4998720"/>
            <a:ext cx="2392680" cy="2301240"/>
          </a:xfrm>
          <a:prstGeom prst="rect">
            <a:avLst/>
          </a:prstGeom>
          <a:solidFill>
            <a:schemeClr val="bg1"/>
          </a:solidFill>
          <a:ln w="762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4" name="Isosceles Triangle 3"/>
          <p:cNvSpPr/>
          <p:nvPr/>
        </p:nvSpPr>
        <p:spPr>
          <a:xfrm>
            <a:off x="5288280" y="2996368"/>
            <a:ext cx="2346960" cy="1971872"/>
          </a:xfrm>
          <a:prstGeom prst="triangle">
            <a:avLst/>
          </a:prstGeom>
          <a:solidFill>
            <a:schemeClr val="bg1"/>
          </a:solidFill>
          <a:ln w="762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4023360" y="6598920"/>
            <a:ext cx="1127760" cy="748565"/>
          </a:xfrm>
          <a:prstGeom prst="straightConnector1">
            <a:avLst/>
          </a:prstGeom>
          <a:noFill/>
          <a:ln w="76200" cap="flat">
            <a:solidFill>
              <a:srgbClr val="000000"/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9" name="Right Brace 28"/>
          <p:cNvSpPr/>
          <p:nvPr/>
        </p:nvSpPr>
        <p:spPr>
          <a:xfrm>
            <a:off x="7909560" y="5017175"/>
            <a:ext cx="701040" cy="2395179"/>
          </a:xfrm>
          <a:prstGeom prst="rightBrace">
            <a:avLst>
              <a:gd name="adj1" fmla="val 31790"/>
              <a:gd name="adj2" fmla="val 68698"/>
            </a:avLst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3489960" y="4296032"/>
            <a:ext cx="2727960" cy="1723768"/>
          </a:xfrm>
          <a:prstGeom prst="straightConnector1">
            <a:avLst/>
          </a:prstGeom>
          <a:noFill/>
          <a:ln w="76200" cap="flat">
            <a:solidFill>
              <a:srgbClr val="000000"/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5" name="Straight Arrow Connector 34"/>
          <p:cNvCxnSpPr/>
          <p:nvPr/>
        </p:nvCxnSpPr>
        <p:spPr>
          <a:xfrm flipH="1">
            <a:off x="6492240" y="3680371"/>
            <a:ext cx="1935480" cy="615661"/>
          </a:xfrm>
          <a:prstGeom prst="straightConnector1">
            <a:avLst/>
          </a:prstGeom>
          <a:noFill/>
          <a:ln w="76200" cap="flat">
            <a:solidFill>
              <a:srgbClr val="000000"/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38" name="TextBox 37"/>
          <p:cNvSpPr txBox="1"/>
          <p:nvPr/>
        </p:nvSpPr>
        <p:spPr>
          <a:xfrm>
            <a:off x="821838" y="2754902"/>
            <a:ext cx="4451202" cy="1456809"/>
          </a:xfrm>
          <a:prstGeom prst="rect">
            <a:avLst/>
          </a:prstGeom>
          <a:solidFill>
            <a:schemeClr val="accent4"/>
          </a:solidFill>
          <a:ln w="381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4400" b="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1. ตัวบ้าน</a:t>
            </a:r>
            <a:br>
              <a:rPr lang="th-TH" sz="4400" b="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th-TH" sz="4400" b="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(สีเหลือง สีแดง สีเขียว)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8854440" y="6175793"/>
            <a:ext cx="3683974" cy="779701"/>
          </a:xfrm>
          <a:prstGeom prst="rect">
            <a:avLst/>
          </a:prstGeom>
          <a:solidFill>
            <a:schemeClr val="accent4"/>
          </a:solidFill>
          <a:ln w="381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4400" b="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2. ขนาดของตัวบ้าน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1415859" y="5824913"/>
            <a:ext cx="3683974" cy="779701"/>
          </a:xfrm>
          <a:prstGeom prst="rect">
            <a:avLst/>
          </a:prstGeom>
          <a:solidFill>
            <a:schemeClr val="accent4"/>
          </a:solidFill>
          <a:ln w="381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4400" b="0" dirty="0">
                <a:latin typeface="TH Niramit AS" panose="02000506000000020004" pitchFamily="2" charset="-34"/>
                <a:cs typeface="TH Niramit AS" panose="02000506000000020004" pitchFamily="2" charset="-34"/>
              </a:rPr>
              <a:t>3</a:t>
            </a:r>
            <a:r>
              <a:rPr lang="th-TH" sz="4400" b="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. ตำแหล่งมุมล่างซ้าย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8427720" y="2648222"/>
            <a:ext cx="3683974" cy="1456809"/>
          </a:xfrm>
          <a:prstGeom prst="rect">
            <a:avLst/>
          </a:prstGeom>
          <a:solidFill>
            <a:schemeClr val="accent4"/>
          </a:solidFill>
          <a:ln w="381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4400" b="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4. หลังคาบ้าน</a:t>
            </a:r>
            <a:br>
              <a:rPr lang="th-TH" sz="4400" b="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th-TH" sz="4400" b="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(สีม่วง สีเทา สีฟ้า)</a:t>
            </a:r>
          </a:p>
        </p:txBody>
      </p:sp>
    </p:spTree>
    <p:extLst>
      <p:ext uri="{BB962C8B-B14F-4D97-AF65-F5344CB8AC3E}">
        <p14:creationId xmlns:p14="http://schemas.microsoft.com/office/powerpoint/2010/main" val="274525043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8" grpId="0" animBg="1"/>
      <p:bldP spid="40" grpId="0" animBg="1"/>
      <p:bldP spid="41" grpId="0" animBg="1"/>
      <p:bldP spid="42" grpId="0" animBg="1"/>
    </p:bldLst>
  </p:timing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2248</TotalTime>
  <Words>2184</Words>
  <Application>Microsoft Office PowerPoint</Application>
  <PresentationFormat>Custom</PresentationFormat>
  <Paragraphs>262</Paragraphs>
  <Slides>28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White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Tassanee Krongtong</cp:lastModifiedBy>
  <cp:revision>203</cp:revision>
  <dcterms:modified xsi:type="dcterms:W3CDTF">2019-03-13T06:29:32Z</dcterms:modified>
</cp:coreProperties>
</file>